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197" r:id="rId1"/>
  </p:sldMasterIdLst>
  <p:notesMasterIdLst>
    <p:notesMasterId r:id="rId32"/>
  </p:notesMasterIdLst>
  <p:handoutMasterIdLst>
    <p:handoutMasterId r:id="rId33"/>
  </p:handoutMasterIdLst>
  <p:sldIdLst>
    <p:sldId id="1092" r:id="rId2"/>
    <p:sldId id="1174" r:id="rId3"/>
    <p:sldId id="740" r:id="rId4"/>
    <p:sldId id="1089" r:id="rId5"/>
    <p:sldId id="1177" r:id="rId6"/>
    <p:sldId id="1178" r:id="rId7"/>
    <p:sldId id="1179" r:id="rId8"/>
    <p:sldId id="1180" r:id="rId9"/>
    <p:sldId id="1157" r:id="rId10"/>
    <p:sldId id="1127" r:id="rId11"/>
    <p:sldId id="1132" r:id="rId12"/>
    <p:sldId id="378" r:id="rId13"/>
    <p:sldId id="1168" r:id="rId14"/>
    <p:sldId id="259" r:id="rId15"/>
    <p:sldId id="1090" r:id="rId16"/>
    <p:sldId id="1151" r:id="rId17"/>
    <p:sldId id="1161" r:id="rId18"/>
    <p:sldId id="1153" r:id="rId19"/>
    <p:sldId id="1169" r:id="rId20"/>
    <p:sldId id="1171" r:id="rId21"/>
    <p:sldId id="1052" r:id="rId22"/>
    <p:sldId id="1068" r:id="rId23"/>
    <p:sldId id="315" r:id="rId24"/>
    <p:sldId id="1060" r:id="rId25"/>
    <p:sldId id="1069" r:id="rId26"/>
    <p:sldId id="1058" r:id="rId27"/>
    <p:sldId id="1156" r:id="rId28"/>
    <p:sldId id="1185" r:id="rId29"/>
    <p:sldId id="1184" r:id="rId30"/>
    <p:sldId id="1110" r:id="rId31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B9290DE-63FA-455C-9897-326476B57609}">
          <p14:sldIdLst>
            <p14:sldId id="1092"/>
            <p14:sldId id="1174"/>
            <p14:sldId id="740"/>
            <p14:sldId id="1089"/>
            <p14:sldId id="1177"/>
            <p14:sldId id="1178"/>
            <p14:sldId id="1179"/>
            <p14:sldId id="1180"/>
            <p14:sldId id="1157"/>
            <p14:sldId id="1127"/>
            <p14:sldId id="1132"/>
            <p14:sldId id="378"/>
            <p14:sldId id="1168"/>
            <p14:sldId id="259"/>
            <p14:sldId id="1090"/>
            <p14:sldId id="1151"/>
            <p14:sldId id="1161"/>
            <p14:sldId id="1153"/>
            <p14:sldId id="1169"/>
            <p14:sldId id="1171"/>
            <p14:sldId id="1052"/>
            <p14:sldId id="1068"/>
            <p14:sldId id="315"/>
            <p14:sldId id="1060"/>
            <p14:sldId id="1069"/>
            <p14:sldId id="1058"/>
            <p14:sldId id="1156"/>
            <p14:sldId id="1185"/>
          </p14:sldIdLst>
        </p14:section>
        <p14:section name="Раздел без заголовка" id="{280EA064-1879-403C-8F1B-9BEEAAACC3C1}">
          <p14:sldIdLst>
            <p14:sldId id="1184"/>
            <p14:sldId id="111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2" clrIdx="0">
    <p:extLst>
      <p:ext uri="{19B8F6BF-5375-455C-9EA6-DF929625EA0E}">
        <p15:presenceInfo xmlns:p15="http://schemas.microsoft.com/office/powerpoint/2012/main" userId="Пользователь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FF0000"/>
    <a:srgbClr val="3333FF"/>
    <a:srgbClr val="FFFFFF"/>
    <a:srgbClr val="0033CC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7" autoAdjust="0"/>
    <p:restoredTop sz="82172" autoAdjust="0"/>
  </p:normalViewPr>
  <p:slideViewPr>
    <p:cSldViewPr snapToGrid="0">
      <p:cViewPr varScale="1">
        <p:scale>
          <a:sx n="113" d="100"/>
          <a:sy n="113" d="100"/>
        </p:scale>
        <p:origin x="41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-3144" y="-82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3F4143-06E5-40F5-8E64-4993E19757E6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1E9030-631A-4F5E-9372-E326AF74B6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8586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28BAC6-D432-4D4B-BB40-D52F8D121D41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68536-3F90-4F65-815A-7A293CBE67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272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70175" y="915988"/>
            <a:ext cx="4386263" cy="24685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7A58F-A8DA-4C95-B739-332A3785FC0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867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F68536-3F90-4F65-815A-7A293CBE674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47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F68536-3F90-4F65-815A-7A293CBE674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1850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F68536-3F90-4F65-815A-7A293CBE674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4341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F68536-3F90-4F65-815A-7A293CBE6745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7563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68536-3F90-4F65-815A-7A293CBE6745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001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AE-133A-4BAC-A334-9CDD74320E19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F073-9996-4730-91AB-841108CCE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3171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AE-133A-4BAC-A334-9CDD74320E19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F073-9996-4730-91AB-841108CCE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7909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AE-133A-4BAC-A334-9CDD74320E19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F073-9996-4730-91AB-841108CCE847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02662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AE-133A-4BAC-A334-9CDD74320E19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F073-9996-4730-91AB-841108CCE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350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AE-133A-4BAC-A334-9CDD74320E19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F073-9996-4730-91AB-841108CCE847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845267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AE-133A-4BAC-A334-9CDD74320E19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F073-9996-4730-91AB-841108CCE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771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AE-133A-4BAC-A334-9CDD74320E19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F073-9996-4730-91AB-841108CCE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4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AE-133A-4BAC-A334-9CDD74320E19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F073-9996-4730-91AB-841108CCE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7193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ключение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AEF1F750-031C-BDB7-BD7B-9CBE17406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:a16="http://schemas.microsoft.com/office/drawing/2014/main" id="{FEB515B5-2D9F-58E1-6E3C-CCBF105D8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27501" y="0"/>
            <a:ext cx="4671276" cy="6857999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9" name="Изображение 2">
            <a:extLst>
              <a:ext uri="{FF2B5EF4-FFF2-40B4-BE49-F238E27FC236}">
                <a16:creationId xmlns:a16="http://schemas.microsoft.com/office/drawing/2014/main" id="{5CCFEDF9-5B69-87BA-8A33-35033DA40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66586" y="0"/>
            <a:ext cx="3432191" cy="343219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914401" y="849782"/>
            <a:ext cx="5715000" cy="2727709"/>
          </a:xfrm>
        </p:spPr>
        <p:txBody>
          <a:bodyPr tIns="0" bIns="0" rtlCol="0" anchor="b" anchorCtr="0">
            <a:noAutofit/>
          </a:bodyPr>
          <a:lstStyle>
            <a:lvl1pPr algn="l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86F10CB4-CF79-A942-DA9C-04CBB7C89D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401" y="3813606"/>
            <a:ext cx="5715000" cy="2234642"/>
          </a:xfrm>
        </p:spPr>
        <p:txBody>
          <a:bodyPr lIns="91440" tIns="0" rIns="91440" bIns="0" rtlCol="0" anchor="t" anchorCtr="0">
            <a:normAutofit/>
          </a:bodyPr>
          <a:lstStyle>
            <a:lvl1pPr marL="0" indent="0" algn="l">
              <a:spcBef>
                <a:spcPts val="576"/>
              </a:spcBef>
              <a:buNone/>
              <a:defRPr lang="ru-RU" sz="2400"/>
            </a:lvl1pPr>
            <a:lvl2pPr marL="457200" indent="0" algn="ctr">
              <a:buNone/>
              <a:defRPr lang="ru-RU" sz="2000"/>
            </a:lvl2pPr>
            <a:lvl3pPr marL="914400" indent="0" algn="ctr">
              <a:buNone/>
              <a:defRPr lang="ru-RU" sz="1800"/>
            </a:lvl3pPr>
            <a:lvl4pPr marL="1371600" indent="0" algn="ctr">
              <a:buNone/>
              <a:defRPr lang="ru-RU" sz="1600"/>
            </a:lvl4pPr>
            <a:lvl5pPr marL="1828800" indent="0" algn="ctr">
              <a:buNone/>
              <a:defRPr lang="ru-RU" sz="1600"/>
            </a:lvl5pPr>
            <a:lvl6pPr marL="2286000" indent="0" algn="ctr">
              <a:buNone/>
              <a:defRPr lang="ru-RU" sz="1600"/>
            </a:lvl6pPr>
            <a:lvl7pPr marL="2743200" indent="0" algn="ctr">
              <a:buNone/>
              <a:defRPr lang="ru-RU" sz="1600"/>
            </a:lvl7pPr>
            <a:lvl8pPr marL="3200400" indent="0" algn="ctr">
              <a:buNone/>
              <a:defRPr lang="ru-RU" sz="1600"/>
            </a:lvl8pPr>
            <a:lvl9pPr marL="3657600" indent="0" algn="ctr">
              <a:buNone/>
              <a:defRPr lang="ru-RU" sz="1600"/>
            </a:lvl9pPr>
          </a:lstStyle>
          <a:p>
            <a:pPr rtl="0"/>
            <a:r>
              <a:rPr lang="ru-RU"/>
              <a:t>Подзаголовок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35461955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AE-133A-4BAC-A334-9CDD74320E19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F073-9996-4730-91AB-841108CCE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9226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AE-133A-4BAC-A334-9CDD74320E19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F073-9996-4730-91AB-841108CCE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247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AE-133A-4BAC-A334-9CDD74320E19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F073-9996-4730-91AB-841108CCE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053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AE-133A-4BAC-A334-9CDD74320E19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F073-9996-4730-91AB-841108CCE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4550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AE-133A-4BAC-A334-9CDD74320E19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F073-9996-4730-91AB-841108CCE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4160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AE-133A-4BAC-A334-9CDD74320E19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F073-9996-4730-91AB-841108CCE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7078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AE-133A-4BAC-A334-9CDD74320E19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F073-9996-4730-91AB-841108CCE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7037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AE-133A-4BAC-A334-9CDD74320E19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F073-9996-4730-91AB-841108CCE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428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39FAE-133A-4BAC-A334-9CDD74320E19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569F073-9996-4730-91AB-841108CCE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19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198" r:id="rId1"/>
    <p:sldLayoutId id="2147487199" r:id="rId2"/>
    <p:sldLayoutId id="2147487200" r:id="rId3"/>
    <p:sldLayoutId id="2147487201" r:id="rId4"/>
    <p:sldLayoutId id="2147487202" r:id="rId5"/>
    <p:sldLayoutId id="2147487203" r:id="rId6"/>
    <p:sldLayoutId id="2147487204" r:id="rId7"/>
    <p:sldLayoutId id="2147487205" r:id="rId8"/>
    <p:sldLayoutId id="2147487206" r:id="rId9"/>
    <p:sldLayoutId id="2147487207" r:id="rId10"/>
    <p:sldLayoutId id="2147487208" r:id="rId11"/>
    <p:sldLayoutId id="2147487209" r:id="rId12"/>
    <p:sldLayoutId id="2147487210" r:id="rId13"/>
    <p:sldLayoutId id="2147487211" r:id="rId14"/>
    <p:sldLayoutId id="2147487212" r:id="rId15"/>
    <p:sldLayoutId id="2147487213" r:id="rId16"/>
    <p:sldLayoutId id="2147487214" r:id="rId1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6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7" Type="http://schemas.openxmlformats.org/officeDocument/2006/relationships/image" Target="../media/image7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3.jpg"/><Relationship Id="rId5" Type="http://schemas.openxmlformats.org/officeDocument/2006/relationships/image" Target="../media/image72.png"/><Relationship Id="rId4" Type="http://schemas.openxmlformats.org/officeDocument/2006/relationships/image" Target="../media/image7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D19C1AFE-A1B8-43BD-95A4-BB6BA371E529}"/>
              </a:ext>
            </a:extLst>
          </p:cNvPr>
          <p:cNvSpPr txBox="1">
            <a:spLocks/>
          </p:cNvSpPr>
          <p:nvPr/>
        </p:nvSpPr>
        <p:spPr>
          <a:xfrm>
            <a:off x="1643985" y="457201"/>
            <a:ext cx="8904029" cy="447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2D5B193E-60C9-49A3-9DD4-737D4F536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2B42BA70-DACE-44D2-A8C8-D2C3D4EF80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466" y="4452789"/>
            <a:ext cx="12192000" cy="2609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11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36D7EE-8719-4E44-94DF-D6154C056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267" y="101600"/>
            <a:ext cx="10397066" cy="651933"/>
          </a:xfrm>
        </p:spPr>
        <p:txBody>
          <a:bodyPr>
            <a:normAutofit/>
          </a:bodyPr>
          <a:lstStyle/>
          <a:p>
            <a:r>
              <a:rPr lang="ru-RU" altLang="ru-RU" sz="3200" b="1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rPr>
              <a:t>«</a:t>
            </a:r>
            <a:r>
              <a:rPr lang="ru-RU" altLang="ru-RU" sz="3200" b="1" dirty="0" err="1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rPr>
              <a:t>Жашыл</a:t>
            </a:r>
            <a:r>
              <a:rPr lang="ru-RU" altLang="ru-RU" sz="3200" b="1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rPr>
              <a:t> Экономика» </a:t>
            </a:r>
            <a:r>
              <a:rPr lang="ru-RU" altLang="ru-RU" sz="3200" b="1" dirty="0" err="1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rPr>
              <a:t>багытында</a:t>
            </a:r>
            <a:r>
              <a:rPr lang="ru-RU" altLang="ru-RU" sz="3200" b="1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rPr>
              <a:t> инвестиция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11E258-6AE5-472A-8C02-C4931617AA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" y="3226278"/>
            <a:ext cx="6536266" cy="3370210"/>
          </a:xfrm>
        </p:spPr>
        <p:txBody>
          <a:bodyPr>
            <a:normAutofit fontScale="25000" lnSpcReduction="20000"/>
          </a:bodyPr>
          <a:lstStyle/>
          <a:p>
            <a:endParaRPr lang="ky-KG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y-KG" sz="6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 инвестициянын көлөмү </a:t>
            </a:r>
            <a:r>
              <a:rPr lang="ky-KG" sz="6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млрд 800 млн. </a:t>
            </a:r>
            <a:r>
              <a:rPr lang="ky-KG" sz="6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АКШ доллары </a:t>
            </a:r>
          </a:p>
          <a:p>
            <a:r>
              <a:rPr lang="ky-KG" sz="6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Жашыл Энергетика Фондуна караштуу </a:t>
            </a:r>
          </a:p>
          <a:p>
            <a:r>
              <a:rPr lang="ky-KG" sz="6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Балыкчы шаарына караштуу 1476 га </a:t>
            </a:r>
          </a:p>
          <a:p>
            <a:pPr marL="0" indent="0">
              <a:buNone/>
            </a:pPr>
            <a:r>
              <a:rPr lang="ky-KG" sz="6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ky-KG" sz="6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 ВИЭлер:</a:t>
            </a:r>
          </a:p>
          <a:p>
            <a:r>
              <a:rPr lang="ky-KG" sz="6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 электр өндүрүүчү станция  - 4</a:t>
            </a:r>
          </a:p>
          <a:p>
            <a:r>
              <a:rPr lang="ky-KG" sz="6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Шамал электр өндүүрүчү станция- 2</a:t>
            </a:r>
          </a:p>
          <a:p>
            <a:r>
              <a:rPr lang="ky-KG" sz="6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Суудан электр өндүрүү -1 Чакан ГЭС</a:t>
            </a:r>
          </a:p>
          <a:p>
            <a:r>
              <a:rPr lang="ky-KG" sz="6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Жашыл инфраструктура  менен биргеликте меморандум түзүлүп, соц пакеттер  каралууда (заманбап реабилитациялык борбор, Келечек бала бакчасын куруу, маданият  бөлүмүн  капиталдык ремонттон өткөрүү)</a:t>
            </a:r>
            <a:endParaRPr lang="ky-KG" sz="6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y-KG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D4D5A42-CA8C-49CB-AD20-F3FD72CD58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26198" y="668867"/>
            <a:ext cx="5283200" cy="2557411"/>
          </a:xfrm>
        </p:spPr>
        <p:txBody>
          <a:bodyPr>
            <a:normAutofit fontScale="25000" lnSpcReduction="20000"/>
          </a:bodyPr>
          <a:lstStyle/>
          <a:p>
            <a:endParaRPr lang="ky-KG" sz="6400" b="1" dirty="0">
              <a:solidFill>
                <a:srgbClr val="003366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y-KG" sz="96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Энергиянын кайра жаралуу булактарын колдонуу (ВИЭ) багытында</a:t>
            </a:r>
          </a:p>
          <a:p>
            <a:r>
              <a:rPr lang="ky-KG" sz="96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 жер аянты: </a:t>
            </a:r>
            <a:r>
              <a:rPr lang="ky-KG" sz="9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2150 га </a:t>
            </a:r>
          </a:p>
          <a:p>
            <a:r>
              <a:rPr lang="ky-KG" sz="9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Жашыл Энергетика Фондуна караштуу: 674 га</a:t>
            </a:r>
          </a:p>
          <a:p>
            <a:pPr marL="0" indent="0">
              <a:buNone/>
            </a:pPr>
            <a:endParaRPr lang="ky-KG" sz="9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y-KG" sz="9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Объект 3">
            <a:extLst>
              <a:ext uri="{FF2B5EF4-FFF2-40B4-BE49-F238E27FC236}">
                <a16:creationId xmlns:a16="http://schemas.microsoft.com/office/drawing/2014/main" id="{E3DCBF92-940A-44BB-9FF8-F864CC0C25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33" y="668867"/>
            <a:ext cx="5494867" cy="259926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4F24BE7-7933-4622-AC86-6661A9252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33" y="3268133"/>
            <a:ext cx="5418667" cy="3589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829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667" y="1"/>
            <a:ext cx="6592357" cy="1081454"/>
          </a:xfrm>
        </p:spPr>
        <p:txBody>
          <a:bodyPr>
            <a:normAutofit fontScale="90000"/>
          </a:bodyPr>
          <a:lstStyle/>
          <a:p>
            <a:pPr algn="ctr"/>
            <a:r>
              <a:rPr lang="ky-KG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Курулуш багытында инвестиция: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4123" y="579970"/>
            <a:ext cx="4285507" cy="2952422"/>
          </a:xfrm>
        </p:spPr>
        <p:txBody>
          <a:bodyPr>
            <a:normAutofit lnSpcReduction="10000"/>
          </a:bodyPr>
          <a:lstStyle/>
          <a:p>
            <a:r>
              <a:rPr lang="ky-KG" b="1" dirty="0">
                <a:solidFill>
                  <a:srgbClr val="0033CC"/>
                </a:solidFill>
              </a:rPr>
              <a:t>«</a:t>
            </a:r>
            <a:r>
              <a:rPr lang="ky-KG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Мунара-Строй» Курулуш Компаниясы</a:t>
            </a:r>
          </a:p>
          <a:p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Инвестициянын көлөмү: </a:t>
            </a:r>
            <a:r>
              <a:rPr lang="ky-KG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418 млн сом  </a:t>
            </a:r>
          </a:p>
          <a:p>
            <a:r>
              <a:rPr lang="ky-KG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 8 блок 160 батир </a:t>
            </a: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Сон-көл кичи районунда 4 кабаттуу  «МАНАС» турак жай комплекси жалпы 80% курулуш иштери бүткөрүлдү</a:t>
            </a:r>
          </a:p>
          <a:p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r>
              <a:rPr lang="ky-KG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2026-2027жж.</a:t>
            </a:r>
          </a:p>
          <a:p>
            <a:endParaRPr lang="ky-KG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8" name="Объект 17">
            <a:extLst>
              <a:ext uri="{FF2B5EF4-FFF2-40B4-BE49-F238E27FC236}">
                <a16:creationId xmlns:a16="http://schemas.microsoft.com/office/drawing/2014/main" id="{AD8D9C32-0F73-4CBA-A817-D0B297A37ED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638222"/>
            <a:ext cx="4090798" cy="3223354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B8E4C4C-7187-4D4F-8855-3FDDC8BDE3EF}"/>
              </a:ext>
            </a:extLst>
          </p:cNvPr>
          <p:cNvSpPr/>
          <p:nvPr/>
        </p:nvSpPr>
        <p:spPr>
          <a:xfrm>
            <a:off x="4304322" y="3776127"/>
            <a:ext cx="327334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y-KG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Темир жолго өтө жакын жайгашкан кооптуу 6 үй бүлөө үчүң атайын заманбап  6 үй курулуп, жашоочуларга өткөрүлуп берилди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Инвестиция- 25 млн сом    ( 280,0 миң америкалык доллар), демөөрчүлөр каражаты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5FE9C5-B268-4B32-A3E2-BE3CC39742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1190" y="3629755"/>
            <a:ext cx="4400809" cy="315506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8885300-1B9D-4EF8-B365-813FF9C6C3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2015" y="677333"/>
            <a:ext cx="3273345" cy="2683934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A25F9CC-96C2-4E55-B1B6-808EC66A2FB6}"/>
              </a:ext>
            </a:extLst>
          </p:cNvPr>
          <p:cNvSpPr/>
          <p:nvPr/>
        </p:nvSpPr>
        <p:spPr>
          <a:xfrm>
            <a:off x="7975600" y="566678"/>
            <a:ext cx="405227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y-KG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 (Мамлекеттик Ипотекалык Компания (2025-2029 жж – 2 этап)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Жалпы: 63 блок, 12 кабатуу турак үйлөр комплекси, 3645  батир (2 бала бакча, 1 мектеп, паркинг, варкаут , эс алуу зоналар</a:t>
            </a:r>
          </a:p>
          <a:p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y-KG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1 этап: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y-KG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 блок, 1750 батир, 1750 орундуу мектеп, 280 орундуу бала бакча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r>
              <a:rPr lang="ky-KG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2026-2027 жж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ky-KG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2" descr="blob:https://web.whatsapp.com/fb306bbf-3c53-48e0-b05c-7bf5ad648add">
            <a:extLst>
              <a:ext uri="{FF2B5EF4-FFF2-40B4-BE49-F238E27FC236}">
                <a16:creationId xmlns:a16="http://schemas.microsoft.com/office/drawing/2014/main" id="{28885AF7-9F77-4BB3-BA83-70EA7427CE6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2695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665" y="84667"/>
            <a:ext cx="4838606" cy="533400"/>
          </a:xfrm>
        </p:spPr>
        <p:txBody>
          <a:bodyPr>
            <a:normAutofit fontScale="90000"/>
          </a:bodyPr>
          <a:lstStyle/>
          <a:p>
            <a:pPr algn="ctr"/>
            <a:r>
              <a:rPr lang="ky-KG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Туризм инвестициясы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82824" y="2114550"/>
            <a:ext cx="34528" cy="46038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FFCAB0-420A-49D5-B9F7-437115715B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2088" y="-8467"/>
            <a:ext cx="3623307" cy="304226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7DC4F7A-E985-4C25-ACE8-2533D6F7D1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247" y="-16933"/>
            <a:ext cx="3467841" cy="300717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38F1477-E975-4316-B4A8-9485D39EDDFB}"/>
              </a:ext>
            </a:extLst>
          </p:cNvPr>
          <p:cNvSpPr/>
          <p:nvPr/>
        </p:nvSpPr>
        <p:spPr>
          <a:xfrm>
            <a:off x="228600" y="440267"/>
            <a:ext cx="521689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y-KG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«Green city» долбоору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Инвестициянын көлөмү: </a:t>
            </a:r>
            <a:r>
              <a:rPr lang="ky-KG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500,0</a:t>
            </a: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y-KG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 сом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долбоордун 3-фазасы уланууда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9C9B854-839A-4345-88B6-687F4364E0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" y="1579040"/>
            <a:ext cx="4996453" cy="2635630"/>
          </a:xfrm>
          <a:prstGeom prst="rect">
            <a:avLst/>
          </a:prstGeom>
        </p:spPr>
      </p:pic>
      <p:pic>
        <p:nvPicPr>
          <p:cNvPr id="14" name="Picture 6" descr="С пятницы поезд Бишкек - Балыкчы будет ходит ежедневно - в составе появится  ВИП-вагон">
            <a:extLst>
              <a:ext uri="{FF2B5EF4-FFF2-40B4-BE49-F238E27FC236}">
                <a16:creationId xmlns:a16="http://schemas.microsoft.com/office/drawing/2014/main" id="{3936AA3A-8248-491C-B77A-F1492A137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076187"/>
            <a:ext cx="4996453" cy="2977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https://novosti.kg/kg/wp-content/uploads/2022/07/poezd.jpg">
            <a:extLst>
              <a:ext uri="{FF2B5EF4-FFF2-40B4-BE49-F238E27FC236}">
                <a16:creationId xmlns:a16="http://schemas.microsoft.com/office/drawing/2014/main" id="{54582AE0-2016-40E6-996C-B7095D1A9F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6667" y="3042262"/>
            <a:ext cx="3725333" cy="384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499748D-BD71-447E-BEE7-0A4D90CE39B7}"/>
              </a:ext>
            </a:extLst>
          </p:cNvPr>
          <p:cNvSpPr/>
          <p:nvPr/>
        </p:nvSpPr>
        <p:spPr>
          <a:xfrm>
            <a:off x="5182094" y="2942927"/>
            <a:ext cx="34678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Туристтерге</a:t>
            </a: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ыңгайлуу</a:t>
            </a: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заманбап</a:t>
            </a: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темир</a:t>
            </a: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транспорту»</a:t>
            </a:r>
            <a:endParaRPr lang="ru-RU" altLang="ru-RU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D82CF4D-89BE-485A-B855-DC3E3A7EC226}"/>
              </a:ext>
            </a:extLst>
          </p:cNvPr>
          <p:cNvSpPr/>
          <p:nvPr/>
        </p:nvSpPr>
        <p:spPr>
          <a:xfrm>
            <a:off x="5088467" y="3795700"/>
            <a:ext cx="33782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y-KG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Бишкек— Балыкчы — Бишкек каттамы сезон убагында иштөдөө</a:t>
            </a:r>
          </a:p>
          <a:p>
            <a:pPr algn="ctr"/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поездинин курамына </a:t>
            </a:r>
            <a:r>
              <a:rPr lang="en-US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VIP-</a:t>
            </a: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купе бар.</a:t>
            </a:r>
          </a:p>
          <a:p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Чет элдик туристтердин саны өсүүдө. </a:t>
            </a:r>
          </a:p>
          <a:p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Туризмден түшкон салык:</a:t>
            </a:r>
          </a:p>
          <a:p>
            <a:r>
              <a:rPr lang="ky-KG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млн 675 миң сом, </a:t>
            </a: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109,8 %, өткөн жылдан 700,0 миң сомго көп</a:t>
            </a:r>
          </a:p>
        </p:txBody>
      </p:sp>
    </p:spTree>
    <p:extLst>
      <p:ext uri="{BB962C8B-B14F-4D97-AF65-F5344CB8AC3E}">
        <p14:creationId xmlns:p14="http://schemas.microsoft.com/office/powerpoint/2010/main" val="22505234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92C59B9-3A4B-4336-B99E-E257F2FC8782}"/>
              </a:ext>
            </a:extLst>
          </p:cNvPr>
          <p:cNvSpPr/>
          <p:nvPr/>
        </p:nvSpPr>
        <p:spPr>
          <a:xfrm>
            <a:off x="153878" y="0"/>
            <a:ext cx="83466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y-KG" sz="40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Спорт, жаштар үчүн инвестиция: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662B653-3963-4F59-B6D6-708771DAEC9C}"/>
              </a:ext>
            </a:extLst>
          </p:cNvPr>
          <p:cNvSpPr/>
          <p:nvPr/>
        </p:nvSpPr>
        <p:spPr>
          <a:xfrm>
            <a:off x="153878" y="481896"/>
            <a:ext cx="4663655" cy="8792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ky-KG" dirty="0">
              <a:solidFill>
                <a:srgbClr val="003366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жаңы футбол аянтчалары курулуп, ишке берилди. Сумма-18 млн. сом түзөтКаржы булагы: КР Президентинин кайрымдуулук фонду</a:t>
            </a: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Балыкчы шаарында заманбап Эл аралык дене-тарбия жана ден-соолукту чындоо комплекси курулууда.</a:t>
            </a: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Ак-Өлөңдө футбол аянтча курудуп, ишке берилди. Жалпы суммасы -1450,0 миң сом ,  каржы булагы-  жергиликтүү бюджет</a:t>
            </a: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Көк-Мойнок 1 балдар ойноочу аянтча курулуп, ишке берилди. Жалпы суммасы -800,0 миң сом ,  каржы булагы-  жергиликтүү бюджет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Балыкчы шаар ичине , жалпы  кичи  5 спорттук футбол аянтчаларын курулуп, ишке берилди. Жалпы суммасы - 4,5 млн сом ,  каржы булагы-  жергиликтүү бюджет</a:t>
            </a:r>
            <a:endParaRPr lang="ru-RU" b="1" dirty="0">
              <a:solidFill>
                <a:srgbClr val="003366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ky-KG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ky-KG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ky-KG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ky-KG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ky-KG" b="1" dirty="0">
              <a:solidFill>
                <a:srgbClr val="003366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9C478EE-44A5-4179-BFF3-030AD6DCA2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181" r="408" b="30315"/>
          <a:stretch/>
        </p:blipFill>
        <p:spPr>
          <a:xfrm>
            <a:off x="5496762" y="863696"/>
            <a:ext cx="3545850" cy="266690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2784CAF-3E2F-45F2-A0DA-8FFDEA961A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" t="11195" r="409" b="20503"/>
          <a:stretch/>
        </p:blipFill>
        <p:spPr>
          <a:xfrm>
            <a:off x="9042613" y="-9960"/>
            <a:ext cx="3149387" cy="3870759"/>
          </a:xfrm>
          <a:prstGeom prst="rect">
            <a:avLst/>
          </a:prstGeom>
        </p:spPr>
      </p:pic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6D5528B2-C489-47EA-9BCE-48EB51F443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6685957"/>
              </p:ext>
            </p:extLst>
          </p:nvPr>
        </p:nvGraphicFramePr>
        <p:xfrm>
          <a:off x="5084677" y="3427273"/>
          <a:ext cx="7107324" cy="34307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6" name="Acrobat Document" r:id="rId5" imgW="11343928" imgH="8020022" progId="AcroExch.Document.11">
                  <p:embed/>
                </p:oleObj>
              </mc:Choice>
              <mc:Fallback>
                <p:oleObj name="Acrobat Document" r:id="rId5" imgW="11343928" imgH="8020022" progId="AcroExch.Document.11">
                  <p:embed/>
                  <p:pic>
                    <p:nvPicPr>
                      <p:cNvPr id="9" name="Объект 8">
                        <a:extLst>
                          <a:ext uri="{FF2B5EF4-FFF2-40B4-BE49-F238E27FC236}">
                            <a16:creationId xmlns:a16="http://schemas.microsoft.com/office/drawing/2014/main" id="{BC5D3DBB-AD15-4281-A4E4-39F4C02BCBF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084677" y="3427273"/>
                        <a:ext cx="7107324" cy="34307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5692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5467" y="53428"/>
            <a:ext cx="7847579" cy="717039"/>
          </a:xfrm>
          <a:ln>
            <a:noFill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pPr algn="ctr"/>
            <a:r>
              <a:rPr lang="ky-KG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Медицинадагы инвестиция</a:t>
            </a:r>
            <a:br>
              <a:rPr lang="ky-KG" sz="4000" b="1" dirty="0">
                <a:solidFill>
                  <a:srgbClr val="003366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solidFill>
                <a:srgbClr val="003366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973" y="667057"/>
            <a:ext cx="5912676" cy="60472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ky-KG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y-KG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Балыкчы шаарынын Жалпы дарыгердик практика борборунун базасында  жогорку техногиялуу ренгенэндоваскулярлдык хирургия бөлүмү (КАТЛАБ) пайдаланууга берилди.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30 млн 748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миң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сомго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капиталдык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ремонт 	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иштери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жүргузулдү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жергиликтүү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бюджет.</a:t>
            </a:r>
          </a:p>
          <a:p>
            <a:pPr algn="just"/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Заманбап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медициналык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технологиялуу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жабдыкАнгиограф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ж.б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менен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камсыздалды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суммасы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96 млн 255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миң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сомсомду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түзөт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Каржылоо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КР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Саламаттык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сактоо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министрлиги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,«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Кумтөр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Голд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Компани»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ж.б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булактар</a:t>
            </a:r>
            <a:endParaRPr lang="ru-RU" sz="20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3366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gray">
          <a:xfrm>
            <a:off x="4803285" y="5470017"/>
            <a:ext cx="18473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endParaRPr lang="en-US" altLang="zh-CN" sz="2800" b="1" i="1" dirty="0">
              <a:solidFill>
                <a:srgbClr val="FFFFFF"/>
              </a:solidFill>
              <a:latin typeface="Times New Roman" panose="02020603050405020304" pitchFamily="18" charset="0"/>
              <a:ea typeface="宋体" charset="-122"/>
              <a:cs typeface="Times New Roman" panose="02020603050405020304" pitchFamily="18" charset="0"/>
            </a:endParaRPr>
          </a:p>
        </p:txBody>
      </p:sp>
      <p:sp>
        <p:nvSpPr>
          <p:cNvPr id="35" name="Text Box 31"/>
          <p:cNvSpPr txBox="1">
            <a:spLocks noChangeArrowheads="1"/>
          </p:cNvSpPr>
          <p:nvPr/>
        </p:nvSpPr>
        <p:spPr bwMode="gray">
          <a:xfrm>
            <a:off x="10076708" y="5470017"/>
            <a:ext cx="18473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endParaRPr lang="en-US" altLang="zh-CN" sz="2800" b="1" i="1" dirty="0">
              <a:solidFill>
                <a:srgbClr val="FFFFFF"/>
              </a:solidFill>
              <a:latin typeface="Times New Roman" panose="02020603050405020304" pitchFamily="18" charset="0"/>
              <a:ea typeface="宋体" charset="-122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B73BAB-BAB0-4114-839D-7678BD4507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645" r="5612" b="14341"/>
          <a:stretch/>
        </p:blipFill>
        <p:spPr>
          <a:xfrm>
            <a:off x="6181352" y="709851"/>
            <a:ext cx="2984837" cy="341283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CC3344-2E8F-4C51-8897-0287EEB68F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6189" y="667057"/>
            <a:ext cx="3025812" cy="345563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8965E1A-4D33-4A1D-B3B1-C747E87B28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352" y="4153037"/>
            <a:ext cx="6010648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180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92C59B9-3A4B-4336-B99E-E257F2FC8782}"/>
              </a:ext>
            </a:extLst>
          </p:cNvPr>
          <p:cNvSpPr/>
          <p:nvPr/>
        </p:nvSpPr>
        <p:spPr>
          <a:xfrm>
            <a:off x="361949" y="17584"/>
            <a:ext cx="824071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Заманбап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Арт галерея, </a:t>
            </a:r>
          </a:p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китепкана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курууга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662B653-3963-4F59-B6D6-708771DAEC9C}"/>
              </a:ext>
            </a:extLst>
          </p:cNvPr>
          <p:cNvSpPr/>
          <p:nvPr/>
        </p:nvSpPr>
        <p:spPr>
          <a:xfrm>
            <a:off x="361950" y="1134533"/>
            <a:ext cx="5200649" cy="8694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000"/>
              </a:spcBef>
              <a:buClr>
                <a:srgbClr val="90C226"/>
              </a:buClr>
              <a:buSzPct val="80000"/>
            </a:pPr>
            <a:endParaRPr lang="ky-KG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r>
              <a:rPr lang="ky-KG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Заманбап Арт-Галерея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ky-KG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китепкана, коворкинг борбору ишке берилди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кабаттуу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имарат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анын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ичинде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lvl="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ky-KG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y-KG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галерея</a:t>
            </a:r>
          </a:p>
          <a:p>
            <a:pPr lvl="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ky-KG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y-KG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аманбап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китепкана</a:t>
            </a:r>
            <a:endParaRPr lang="ru-RU" sz="20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ky-KG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инновациялык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борбор</a:t>
            </a:r>
            <a:endParaRPr lang="ru-RU" sz="20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1000"/>
              </a:spcBef>
              <a:buClr>
                <a:srgbClr val="90C226"/>
              </a:buClr>
              <a:buSzPct val="80000"/>
            </a:pPr>
            <a:endParaRPr lang="ru-RU" sz="20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Эски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ресторандын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имаратын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реконструкциялоо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орундуу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бала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курулуш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иштери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толук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аяктады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ишке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берилди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</a:pPr>
            <a:endParaRPr lang="ru-RU" sz="20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1000"/>
              </a:spcBef>
              <a:buClr>
                <a:srgbClr val="90C226"/>
              </a:buClr>
              <a:buSzPct val="80000"/>
            </a:pPr>
            <a:endParaRPr lang="ky-KG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ru-RU" sz="20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ru-RU" sz="20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ru-RU" sz="20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lvl="0" algn="just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ky-KG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ky-KG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ky-KG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ky-KG" sz="1800" b="1" i="0" u="none" strike="noStrike" kern="120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DE42261-5302-41DC-88A8-FCB76595E1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3791" y="2943798"/>
            <a:ext cx="3457395" cy="38966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A73D108-98BB-4A96-B4AA-8FB2357644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3792" y="17584"/>
            <a:ext cx="3457394" cy="288648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88C4821-0292-40DD-B7B7-F92351D0F5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1186" y="17584"/>
            <a:ext cx="3510813" cy="288648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76D7664-1037-4FFF-BEFD-F38F6855FF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81186" y="2904066"/>
            <a:ext cx="3539209" cy="393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3975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E2991C-29B5-4735-A0EB-B38AF55EB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0400" y="-152400"/>
            <a:ext cx="7935976" cy="824751"/>
          </a:xfrm>
        </p:spPr>
        <p:txBody>
          <a:bodyPr>
            <a:normAutofit/>
          </a:bodyPr>
          <a:lstStyle/>
          <a:p>
            <a:r>
              <a:rPr lang="ky-KG" dirty="0">
                <a:solidFill>
                  <a:srgbClr val="FF0000"/>
                </a:solidFill>
              </a:rPr>
              <a:t>Айыл чарба багыты боюнча: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92754CB-C2CE-4F2F-831D-0C3197228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6039" y="2998482"/>
            <a:ext cx="5668518" cy="539771"/>
          </a:xfrm>
        </p:spPr>
        <p:txBody>
          <a:bodyPr>
            <a:normAutofit fontScale="25000" lnSpcReduction="20000"/>
          </a:bodyPr>
          <a:lstStyle/>
          <a:p>
            <a:r>
              <a:rPr lang="ky-KG" sz="6400" b="1" dirty="0">
                <a:solidFill>
                  <a:srgbClr val="3333FF"/>
                </a:solidFill>
              </a:rPr>
              <a:t>Буудай</a:t>
            </a:r>
            <a:r>
              <a:rPr lang="ky-KG" sz="6400" dirty="0">
                <a:solidFill>
                  <a:srgbClr val="3333FF"/>
                </a:solidFill>
              </a:rPr>
              <a:t> -50,0 га себилди, түшүмү- 100,0 тонна</a:t>
            </a:r>
          </a:p>
          <a:p>
            <a:r>
              <a:rPr lang="ky-KG" sz="5600" b="1" dirty="0">
                <a:solidFill>
                  <a:srgbClr val="3333FF"/>
                </a:solidFill>
              </a:rPr>
              <a:t>Арпа</a:t>
            </a:r>
            <a:r>
              <a:rPr lang="ky-KG" sz="5600" dirty="0">
                <a:solidFill>
                  <a:srgbClr val="3333FF"/>
                </a:solidFill>
              </a:rPr>
              <a:t>- 180,0 га себилди, түшүмү -360 тонна</a:t>
            </a:r>
            <a:endParaRPr lang="ru-RU" sz="5600" dirty="0">
              <a:solidFill>
                <a:srgbClr val="3333FF"/>
              </a:solidFill>
            </a:endParaRPr>
          </a:p>
        </p:txBody>
      </p:sp>
      <p:pic>
        <p:nvPicPr>
          <p:cNvPr id="3074" name="Picture 2" descr="Кыргызстанда кылкандуу дан эгиндеринин дүң жыйымы дээрлик ...">
            <a:extLst>
              <a:ext uri="{FF2B5EF4-FFF2-40B4-BE49-F238E27FC236}">
                <a16:creationId xmlns:a16="http://schemas.microsoft.com/office/drawing/2014/main" id="{C5EA25D9-1CAD-4D13-BE7B-F2C0ADA9A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82" y="663158"/>
            <a:ext cx="5609251" cy="230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 2">
            <a:extLst>
              <a:ext uri="{FF2B5EF4-FFF2-40B4-BE49-F238E27FC236}">
                <a16:creationId xmlns:a16="http://schemas.microsoft.com/office/drawing/2014/main" id="{4C53225E-E9B5-4F21-BEED-F86482882989}"/>
              </a:ext>
            </a:extLst>
          </p:cNvPr>
          <p:cNvSpPr txBox="1">
            <a:spLocks/>
          </p:cNvSpPr>
          <p:nvPr/>
        </p:nvSpPr>
        <p:spPr>
          <a:xfrm>
            <a:off x="427483" y="6281928"/>
            <a:ext cx="5132070" cy="4937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y-KG" b="1" dirty="0">
                <a:solidFill>
                  <a:srgbClr val="3333FF"/>
                </a:solidFill>
              </a:rPr>
              <a:t>Картошка</a:t>
            </a:r>
            <a:r>
              <a:rPr lang="ky-KG" dirty="0"/>
              <a:t> -4,0 га, түшүмү-60,0 тонна</a:t>
            </a:r>
          </a:p>
        </p:txBody>
      </p:sp>
      <p:pic>
        <p:nvPicPr>
          <p:cNvPr id="3076" name="Picture 4" descr="Comienza la temporada de siembra de primavera en Matanzas, Cuba, con foco  en la cosecha de papa y el cultivo de plátano – BE PROFY IN POTATOES NEWS">
            <a:extLst>
              <a:ext uri="{FF2B5EF4-FFF2-40B4-BE49-F238E27FC236}">
                <a16:creationId xmlns:a16="http://schemas.microsoft.com/office/drawing/2014/main" id="{E454821D-A058-4A52-AD5D-0FFB115C3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82" y="3621300"/>
            <a:ext cx="5668518" cy="2564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Совладельцем «Алма Холдинга» стал экс-президент ...">
            <a:extLst>
              <a:ext uri="{FF2B5EF4-FFF2-40B4-BE49-F238E27FC236}">
                <a16:creationId xmlns:a16="http://schemas.microsoft.com/office/drawing/2014/main" id="{D25ACC8B-6FA5-4285-945B-CC8698F98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286" y="903333"/>
            <a:ext cx="5031124" cy="239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Абрикос обыкновенный - Prunus armeniaca">
            <a:extLst>
              <a:ext uri="{FF2B5EF4-FFF2-40B4-BE49-F238E27FC236}">
                <a16:creationId xmlns:a16="http://schemas.microsoft.com/office/drawing/2014/main" id="{564C14B2-A7C5-465F-B528-AE7D17843E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004" y="3880181"/>
            <a:ext cx="5748960" cy="2270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EE5C7A-0EA5-4CAA-B838-7100DA227581}"/>
              </a:ext>
            </a:extLst>
          </p:cNvPr>
          <p:cNvSpPr/>
          <p:nvPr/>
        </p:nvSpPr>
        <p:spPr>
          <a:xfrm>
            <a:off x="6353113" y="3233851"/>
            <a:ext cx="57561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y-KG" dirty="0">
                <a:solidFill>
                  <a:srgbClr val="FF0000"/>
                </a:solidFill>
              </a:rPr>
              <a:t>Жалпы </a:t>
            </a:r>
            <a:r>
              <a:rPr lang="ky-KG" b="1" dirty="0">
                <a:solidFill>
                  <a:srgbClr val="FF0000"/>
                </a:solidFill>
              </a:rPr>
              <a:t>мөмө-жемиш  багынын аянты </a:t>
            </a:r>
            <a:r>
              <a:rPr lang="ky-KG" dirty="0"/>
              <a:t>: 505,0 </a:t>
            </a:r>
            <a:r>
              <a:rPr lang="ky-KG" dirty="0">
                <a:solidFill>
                  <a:srgbClr val="FF0000"/>
                </a:solidFill>
              </a:rPr>
              <a:t>г</a:t>
            </a:r>
            <a:r>
              <a:rPr lang="ky-KG" b="1" dirty="0">
                <a:solidFill>
                  <a:srgbClr val="FF0000"/>
                </a:solidFill>
              </a:rPr>
              <a:t>а</a:t>
            </a:r>
          </a:p>
          <a:p>
            <a:r>
              <a:rPr lang="ky-KG" dirty="0"/>
              <a:t>Анын ичинен: </a:t>
            </a:r>
            <a:r>
              <a:rPr lang="ky-KG" dirty="0">
                <a:solidFill>
                  <a:srgbClr val="3333FF"/>
                </a:solidFill>
              </a:rPr>
              <a:t>Алма -</a:t>
            </a:r>
            <a:r>
              <a:rPr lang="ky-KG" dirty="0"/>
              <a:t>50,0 га, түшүмү- 800 тонна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ABB983E-4262-4DF3-BEA6-C68DDCF6C3BE}"/>
              </a:ext>
            </a:extLst>
          </p:cNvPr>
          <p:cNvSpPr/>
          <p:nvPr/>
        </p:nvSpPr>
        <p:spPr>
          <a:xfrm>
            <a:off x="6096000" y="6169441"/>
            <a:ext cx="6095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y-KG" b="1" dirty="0">
                <a:solidFill>
                  <a:srgbClr val="3333FF"/>
                </a:solidFill>
              </a:rPr>
              <a:t>Өрүк</a:t>
            </a:r>
            <a:r>
              <a:rPr lang="ky-KG" dirty="0">
                <a:solidFill>
                  <a:srgbClr val="3333FF"/>
                </a:solidFill>
              </a:rPr>
              <a:t> </a:t>
            </a:r>
            <a:r>
              <a:rPr lang="ky-KG" dirty="0"/>
              <a:t>-455,0 га, Анын ичинен түшүм бергени 300.0 га жыйналган түшүм-1100 тонна  </a:t>
            </a:r>
            <a:endParaRPr lang="ru-RU" dirty="0"/>
          </a:p>
        </p:txBody>
      </p:sp>
      <p:pic>
        <p:nvPicPr>
          <p:cNvPr id="12" name="Picture 6" descr="Совладельцем «Алма Холдинга» стал экс-президент ...">
            <a:extLst>
              <a:ext uri="{FF2B5EF4-FFF2-40B4-BE49-F238E27FC236}">
                <a16:creationId xmlns:a16="http://schemas.microsoft.com/office/drawing/2014/main" id="{6D831795-B8F3-4D6D-A5CE-9C573D3B4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286" y="688559"/>
            <a:ext cx="5031124" cy="239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92868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92C59B9-3A4B-4336-B99E-E257F2FC8782}"/>
              </a:ext>
            </a:extLst>
          </p:cNvPr>
          <p:cNvSpPr/>
          <p:nvPr/>
        </p:nvSpPr>
        <p:spPr>
          <a:xfrm>
            <a:off x="668215" y="17584"/>
            <a:ext cx="99353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y-KG" sz="40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Калктуу конуштарды өнүктүрүү багыты: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662B653-3963-4F59-B6D6-708771DAEC9C}"/>
              </a:ext>
            </a:extLst>
          </p:cNvPr>
          <p:cNvSpPr/>
          <p:nvPr/>
        </p:nvSpPr>
        <p:spPr>
          <a:xfrm>
            <a:off x="285198" y="440267"/>
            <a:ext cx="3914269" cy="7360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ky-KG" dirty="0">
              <a:solidFill>
                <a:srgbClr val="003366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ky-KG" sz="2400" b="1" dirty="0">
                <a:solidFill>
                  <a:srgbClr val="0033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Көк-Мойнок 1 калктуу конушунун Маданият үйү капиталдык оңдоо-түзөөдөн өткөрүлүп, ишке берилди</a:t>
            </a: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ky-KG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Таш-Сарай калктуу кошунда футбол аянтчасы ишке берилди</a:t>
            </a: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ky-KG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Ак-Өлөң калктуу конушунда футбол аянтчасы </a:t>
            </a:r>
          </a:p>
          <a:p>
            <a:pPr marL="342900" lvl="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Көк-Мойнок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айылындагы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балдар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аянтчасын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куруу</a:t>
            </a:r>
            <a:endParaRPr lang="ky-KG" sz="24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ky-KG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ky-KG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ky-KG" b="1" dirty="0">
              <a:solidFill>
                <a:srgbClr val="003366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3DB2F15-2B10-499B-92C9-ED662E2A36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9901" y="701535"/>
            <a:ext cx="3187578" cy="289621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D1D5B7D-54F7-4E02-98C6-FC0E695759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363" t="22408" r="766" b="12400"/>
          <a:stretch/>
        </p:blipFill>
        <p:spPr>
          <a:xfrm>
            <a:off x="8232470" y="626533"/>
            <a:ext cx="3959530" cy="297121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B076FEE-08B0-466D-BDA9-CABCD927C7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267" y="3606211"/>
            <a:ext cx="3285135" cy="316468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C9FD53A-B868-40BB-A20C-916A1AD068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325" y="3429000"/>
            <a:ext cx="3834400" cy="3411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995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DDDEBB-56F1-4031-B0EF-15DF9939A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342" y="938460"/>
            <a:ext cx="3530600" cy="114351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Шаар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ичиндеги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базарларды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ирээтке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келтирүү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заманбап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ири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соода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базарын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куруу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3">
            <a:extLst>
              <a:ext uri="{FF2B5EF4-FFF2-40B4-BE49-F238E27FC236}">
                <a16:creationId xmlns:a16="http://schemas.microsoft.com/office/drawing/2014/main" id="{28D8EF6F-62BA-4648-AAC5-A1B8A6C429A0}"/>
              </a:ext>
            </a:extLst>
          </p:cNvPr>
          <p:cNvSpPr txBox="1">
            <a:spLocks/>
          </p:cNvSpPr>
          <p:nvPr/>
        </p:nvSpPr>
        <p:spPr>
          <a:xfrm>
            <a:off x="203201" y="2032000"/>
            <a:ext cx="4893732" cy="4825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ky-KG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y-KG" sz="45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3" charset="2"/>
              <a:buNone/>
            </a:pPr>
            <a:r>
              <a:rPr lang="ky-KG" sz="45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ky-KG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3" charset="2"/>
              <a:buNone/>
            </a:pPr>
            <a:endParaRPr lang="ky-KG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3" charset="2"/>
              <a:buNone/>
            </a:pPr>
            <a:endParaRPr lang="ky-KG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3" charset="2"/>
              <a:buNone/>
            </a:pP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1B54566-0965-490E-96A5-AAFE117FEB81}"/>
              </a:ext>
            </a:extLst>
          </p:cNvPr>
          <p:cNvSpPr/>
          <p:nvPr/>
        </p:nvSpPr>
        <p:spPr>
          <a:xfrm>
            <a:off x="440267" y="171389"/>
            <a:ext cx="110574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y-KG" sz="28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ШААРды   ӨНҮКТҮРҮҮ БОЮНЧА АЛДЫДАГЫ </a:t>
            </a:r>
            <a:endParaRPr lang="en-US" sz="2800" b="1" cap="al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y-KG" sz="28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ИШ- ПЛАНДАР</a:t>
            </a:r>
            <a:endParaRPr lang="ru-RU" sz="2800" b="1" cap="all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C7EAAA0-6055-4385-BE9D-7440C06AE624}"/>
              </a:ext>
            </a:extLst>
          </p:cNvPr>
          <p:cNvSpPr/>
          <p:nvPr/>
        </p:nvSpPr>
        <p:spPr>
          <a:xfrm>
            <a:off x="338137" y="2734226"/>
            <a:ext cx="4047597" cy="2895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ky-KG" sz="2000" dirty="0">
                <a:solidFill>
                  <a:srgbClr val="0033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Шаар аймагында заманбап м</a:t>
            </a:r>
            <a:r>
              <a:rPr lang="ru-RU" sz="2000" dirty="0" err="1">
                <a:solidFill>
                  <a:srgbClr val="0033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униципалдык</a:t>
            </a:r>
            <a:r>
              <a:rPr lang="ru-RU" sz="2000" dirty="0">
                <a:solidFill>
                  <a:srgbClr val="0033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базар </a:t>
            </a:r>
            <a:r>
              <a:rPr lang="ru-RU" sz="2000" dirty="0" err="1">
                <a:solidFill>
                  <a:srgbClr val="0033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куруу</a:t>
            </a:r>
            <a:r>
              <a:rPr lang="ky-KG" sz="2000" dirty="0">
                <a:solidFill>
                  <a:srgbClr val="0033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башталган (республикалык бюджет - </a:t>
            </a:r>
            <a:r>
              <a:rPr lang="ky-KG" sz="2000" b="1" kern="100" dirty="0">
                <a:solidFill>
                  <a:srgbClr val="0033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538,1 млн сом)</a:t>
            </a:r>
            <a:endParaRPr lang="ru-RU" sz="2000" dirty="0">
              <a:solidFill>
                <a:srgbClr val="003366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ky-KG" sz="2000" dirty="0">
                <a:solidFill>
                  <a:srgbClr val="0033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“Балыкчы” балык базарын куруу долбоорун ишке ашыруу башталган (республикалык бюджет – </a:t>
            </a:r>
            <a:r>
              <a:rPr lang="ky-KG" sz="2000" b="1" dirty="0">
                <a:solidFill>
                  <a:srgbClr val="0033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140,2 млн сом)</a:t>
            </a:r>
            <a:endParaRPr lang="ru-RU" sz="2000" dirty="0">
              <a:solidFill>
                <a:srgbClr val="00336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9923D5-6C2C-4E60-8A24-61FD11EB0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5269" y="1074695"/>
            <a:ext cx="7306731" cy="305646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FA564CA-FFE4-42F5-8D4C-DC3EC982C6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5268" y="4076790"/>
            <a:ext cx="7306731" cy="2835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277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92C59B9-3A4B-4336-B99E-E257F2FC8782}"/>
              </a:ext>
            </a:extLst>
          </p:cNvPr>
          <p:cNvSpPr/>
          <p:nvPr/>
        </p:nvSpPr>
        <p:spPr>
          <a:xfrm>
            <a:off x="327544" y="105152"/>
            <a:ext cx="49648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y-KG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Коомдук траспортторду жана кызматтык унаалар: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662B653-3963-4F59-B6D6-708771DAEC9C}"/>
              </a:ext>
            </a:extLst>
          </p:cNvPr>
          <p:cNvSpPr/>
          <p:nvPr/>
        </p:nvSpPr>
        <p:spPr>
          <a:xfrm>
            <a:off x="327544" y="956206"/>
            <a:ext cx="3238063" cy="1990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ky-KG" dirty="0">
              <a:solidFill>
                <a:srgbClr val="003366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ky-KG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ky-KG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ky-KG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ky-KG" b="1" dirty="0">
              <a:solidFill>
                <a:srgbClr val="003366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id="{F35690BB-4259-4F0B-A37E-04671C764B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296" y="956206"/>
            <a:ext cx="5128304" cy="564866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ky-KG" dirty="0"/>
          </a:p>
          <a:p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Улуттук Коопсуздук Мамлекеттик Комитетинин төрагасы Генерал Ташиев Камчыбек Кыдыршаевич тарабынан белек катары 9  даана </a:t>
            </a:r>
            <a:r>
              <a:rPr lang="ky-KG" b="1" dirty="0">
                <a:solidFill>
                  <a:srgbClr val="FF0000"/>
                </a:solidFill>
              </a:rPr>
              <a:t>кызматтык жеңил автоунаа</a:t>
            </a:r>
            <a:r>
              <a:rPr lang="ky-K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Балыкчы шаарынын мекеме ишканалардын жетекчилерине 2025-жылдын октябрь айында  ыкчам башкарууга  берилди</a:t>
            </a:r>
            <a:endParaRPr lang="ky-K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90C226"/>
              </a:buClr>
            </a:pPr>
            <a:r>
              <a:rPr lang="ky-KG" b="1" dirty="0">
                <a:solidFill>
                  <a:srgbClr val="FF0000"/>
                </a:solidFill>
              </a:rPr>
              <a:t>Коомдук транспорт менен камсыз кылуу үчүн </a:t>
            </a: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жаңы автобекетке 10 даана </a:t>
            </a:r>
            <a:r>
              <a:rPr lang="en-US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YUTONG </a:t>
            </a: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автобустары  алынды. Каржы булагы:  84,6 млн сом, Республикасынын Турукташтыруу фонду тарабынан каржыланды</a:t>
            </a:r>
          </a:p>
          <a:p>
            <a:endParaRPr lang="ky-KG" dirty="0"/>
          </a:p>
          <a:p>
            <a:endParaRPr lang="ky-KG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72BADC-D9F1-45F8-A862-143CDA590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4091" y="1"/>
            <a:ext cx="3257909" cy="34316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398021F-7462-4BC8-8C42-A203FC6B52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5600" y="3431679"/>
            <a:ext cx="6756400" cy="338319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9549E36-5038-4704-8728-60A63BE78C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600" y="1"/>
            <a:ext cx="3498491" cy="35148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6574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83E3D74-9775-4728-ABF9-FBD5BCBBF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7968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92C59B9-3A4B-4336-B99E-E257F2FC8782}"/>
              </a:ext>
            </a:extLst>
          </p:cNvPr>
          <p:cNvSpPr/>
          <p:nvPr/>
        </p:nvSpPr>
        <p:spPr>
          <a:xfrm>
            <a:off x="103517" y="105152"/>
            <a:ext cx="63921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y-KG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Муниципалдык ишканалардын материалдык-техникалык </a:t>
            </a:r>
          </a:p>
          <a:p>
            <a:pPr algn="ctr"/>
            <a:r>
              <a:rPr lang="ky-KG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базасын чыңдоо:</a:t>
            </a:r>
          </a:p>
          <a:p>
            <a:endParaRPr lang="ky-KG" sz="24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662B653-3963-4F59-B6D6-708771DAEC9C}"/>
              </a:ext>
            </a:extLst>
          </p:cNvPr>
          <p:cNvSpPr/>
          <p:nvPr/>
        </p:nvSpPr>
        <p:spPr>
          <a:xfrm>
            <a:off x="327544" y="956206"/>
            <a:ext cx="3238063" cy="1990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ky-KG" dirty="0">
              <a:solidFill>
                <a:srgbClr val="003366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ky-KG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ky-KG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ky-KG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ky-KG" b="1" dirty="0">
              <a:solidFill>
                <a:srgbClr val="003366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id="{F35690BB-4259-4F0B-A37E-04671C764B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666" y="1362401"/>
            <a:ext cx="4767947" cy="5098212"/>
          </a:xfrm>
        </p:spPr>
        <p:txBody>
          <a:bodyPr>
            <a:normAutofit fontScale="92500"/>
          </a:bodyPr>
          <a:lstStyle/>
          <a:p>
            <a:r>
              <a:rPr lang="ky-KG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Улуттук Коопсуздук Комитетинин төрагасы генерал-полковник Ташиев Камчыбек Кыдыршаевич тарабынан белек катары 36 (отуз алты) даана автотехникалары берилди.</a:t>
            </a:r>
          </a:p>
          <a:p>
            <a:pPr lvl="0">
              <a:buClr>
                <a:srgbClr val="90C226"/>
              </a:buClr>
            </a:pP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Түз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заводдон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сатылып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алуу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жолу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менен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заманбап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даана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жаңы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атайын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техника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алынды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Суммасы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- 60,0 млн. сом,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каржы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булагы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ky-KG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Ысык-Көл облусун Өнүктүрүү Фонду.</a:t>
            </a:r>
          </a:p>
          <a:p>
            <a:pPr>
              <a:buClr>
                <a:srgbClr val="90C226"/>
              </a:buClr>
            </a:pPr>
            <a:r>
              <a:rPr lang="ky-KG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даана адистештирилген коммуналдык техникалар алынды. Азыркы тапта атайын техникалар бажы төлөмдөрүнөн өтүүдө. Суммасы- 60,0 млн. сом, каржы булагы- Ысык-Көл облусун Өнүктүрүү Фонду</a:t>
            </a:r>
          </a:p>
          <a:p>
            <a:pPr lvl="0">
              <a:buClr>
                <a:srgbClr val="90C226"/>
              </a:buClr>
            </a:pPr>
            <a:endParaRPr lang="ky-KG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>
              <a:buClr>
                <a:srgbClr val="90C226"/>
              </a:buClr>
            </a:pPr>
            <a:endParaRPr lang="ky-KG" dirty="0"/>
          </a:p>
          <a:p>
            <a:endParaRPr lang="ky-KG" dirty="0"/>
          </a:p>
          <a:p>
            <a:endParaRPr lang="ky-KG" dirty="0"/>
          </a:p>
          <a:p>
            <a:endParaRPr lang="ky-KG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E04ABED-8459-459E-B01B-CAC436BA84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7266" y="0"/>
            <a:ext cx="6544734" cy="339611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31EF405-338D-4065-94A0-04F98CB484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6263" y="3396113"/>
            <a:ext cx="3236807" cy="346188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7843070-C82E-4950-BE4B-D5C5936F49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188" r="2989" b="21510"/>
          <a:stretch/>
        </p:blipFill>
        <p:spPr>
          <a:xfrm rot="16200000">
            <a:off x="8801594" y="3467590"/>
            <a:ext cx="3461884" cy="331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6081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63B0DC7-2873-4977-9640-CA5636A8AC63}"/>
              </a:ext>
            </a:extLst>
          </p:cNvPr>
          <p:cNvSpPr/>
          <p:nvPr/>
        </p:nvSpPr>
        <p:spPr>
          <a:xfrm>
            <a:off x="-19038" y="-134996"/>
            <a:ext cx="54715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y-K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Таза суу, </a:t>
            </a:r>
          </a:p>
          <a:p>
            <a:pPr algn="ctr"/>
            <a:r>
              <a:rPr lang="ky-K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саркынды суу системасын жакшыртуу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F9895D8-D326-4846-AB4A-7D125798A994}"/>
              </a:ext>
            </a:extLst>
          </p:cNvPr>
          <p:cNvSpPr/>
          <p:nvPr/>
        </p:nvSpPr>
        <p:spPr>
          <a:xfrm>
            <a:off x="-82138" y="1619330"/>
            <a:ext cx="5597771" cy="836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kk-KZ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Сатылган таза суунун көлөмү:</a:t>
            </a:r>
          </a:p>
          <a:p>
            <a:pPr algn="just">
              <a:spcBef>
                <a:spcPts val="1000"/>
              </a:spcBef>
              <a:buClr>
                <a:srgbClr val="90C226"/>
              </a:buClr>
              <a:buSzPct val="80000"/>
            </a:pPr>
            <a:endParaRPr lang="ky-KG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361E17C-2DDE-46C5-AE1D-851B11D0CE16}"/>
              </a:ext>
            </a:extLst>
          </p:cNvPr>
          <p:cNvSpPr/>
          <p:nvPr/>
        </p:nvSpPr>
        <p:spPr>
          <a:xfrm>
            <a:off x="-19038" y="2096660"/>
            <a:ext cx="5225239" cy="5442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Балыкчы</a:t>
            </a:r>
            <a:r>
              <a:rPr lang="ru-RU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шаарынын</a:t>
            </a:r>
            <a:r>
              <a:rPr lang="ru-RU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Автобекетинин</a:t>
            </a:r>
            <a:r>
              <a:rPr lang="ru-RU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таза </a:t>
            </a:r>
            <a:r>
              <a:rPr lang="ru-RU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суу</a:t>
            </a:r>
            <a:r>
              <a:rPr lang="ru-RU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жана</a:t>
            </a:r>
            <a:r>
              <a:rPr lang="ru-RU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саркынды</a:t>
            </a:r>
            <a:r>
              <a:rPr lang="ru-RU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суу</a:t>
            </a:r>
            <a:r>
              <a:rPr lang="ru-RU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системалары</a:t>
            </a:r>
            <a:r>
              <a:rPr lang="ru-RU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толук</a:t>
            </a:r>
            <a:r>
              <a:rPr lang="ru-RU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жаңыртылды</a:t>
            </a:r>
            <a:endParaRPr lang="ru-RU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ctr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Балыкчы шаарынын темир жол жээгинде жашаган жарандарга салынган алты үйгө таза суу жана саркынды суу системасы кошулуп берилди. </a:t>
            </a:r>
          </a:p>
          <a:p>
            <a:pPr marL="342900" lvl="0" indent="-342900" algn="ctr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Балыкчы шаарынын Кумтөр, Ташрабат аймагына жалпы узундугу 2100 пм таза суу системасы курулду. </a:t>
            </a:r>
          </a:p>
          <a:p>
            <a:pPr lvl="0" algn="ctr"/>
            <a:r>
              <a:rPr lang="kk-K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Саркынды сууну  көлөмү: </a:t>
            </a:r>
            <a:r>
              <a:rPr lang="kk-KZ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2024-жылдын 12 айына 774 миң м3</a:t>
            </a:r>
            <a:endParaRPr lang="ru-RU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ctr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2025-жылдын 2-жарым </a:t>
            </a:r>
            <a:r>
              <a:rPr lang="ru-RU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жылдыгында</a:t>
            </a:r>
            <a:r>
              <a:rPr lang="ru-RU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ишкана</a:t>
            </a:r>
            <a:r>
              <a:rPr lang="ru-RU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тарабынан</a:t>
            </a:r>
            <a:r>
              <a:rPr lang="ru-RU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жаны</a:t>
            </a:r>
            <a:r>
              <a:rPr lang="ru-RU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1400 км канализация </a:t>
            </a:r>
            <a:r>
              <a:rPr lang="ru-RU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системасы</a:t>
            </a:r>
            <a:r>
              <a:rPr lang="ru-RU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курулду</a:t>
            </a:r>
            <a:r>
              <a:rPr lang="ru-RU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 algn="ctr">
              <a:spcBef>
                <a:spcPts val="1000"/>
              </a:spcBef>
              <a:buClr>
                <a:srgbClr val="90C226"/>
              </a:buClr>
              <a:buSzPct val="80000"/>
            </a:pPr>
            <a:endParaRPr lang="ky-KG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DD62D33-51AC-4DDC-89B5-258970D8C9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7785" y="-1"/>
            <a:ext cx="3274215" cy="361491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F74209-5BE0-4403-B2D9-52D9CCEE4A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9302" y="-1732"/>
            <a:ext cx="3648483" cy="361491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A0E74EE-75DE-4203-A1C9-5135DD8005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7759" y="3611454"/>
            <a:ext cx="3254241" cy="324654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7EC7034-7B12-4F5F-8E8B-84646EEBB8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9300" y="3611454"/>
            <a:ext cx="3668459" cy="324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9340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638300" y="85724"/>
            <a:ext cx="11115675" cy="762001"/>
          </a:xfrm>
        </p:spPr>
        <p:txBody>
          <a:bodyPr>
            <a:noAutofit/>
          </a:bodyPr>
          <a:lstStyle/>
          <a:p>
            <a:pPr algn="ctr"/>
            <a:r>
              <a:rPr lang="ky-KG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Калктын жылуулук менен камсыздоо</a:t>
            </a:r>
            <a:endParaRPr lang="ru-RU" sz="2800" b="1" dirty="0">
              <a:solidFill>
                <a:srgbClr val="0033C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1193" y="847726"/>
            <a:ext cx="4557455" cy="5924549"/>
          </a:xfrm>
        </p:spPr>
        <p:txBody>
          <a:bodyPr>
            <a:normAutofit/>
          </a:bodyPr>
          <a:lstStyle/>
          <a:p>
            <a:pPr lvl="0">
              <a:buClr>
                <a:srgbClr val="90C226"/>
              </a:buClr>
              <a:buFont typeface="Wingdings" panose="05000000000000000000" pitchFamily="2" charset="2"/>
              <a:buChar char="Ø"/>
            </a:pP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ky-KG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Ийгилик»</a:t>
            </a: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отканасы Борбордук жылуулукка кошулду . Жалпы каржылоосу 48,6млн. сом</a:t>
            </a:r>
          </a:p>
          <a:p>
            <a:pPr lvl="0">
              <a:buClr>
                <a:srgbClr val="90C226"/>
              </a:buCl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№10 «Военкомат</a:t>
            </a:r>
            <a:r>
              <a:rPr lang="ru-RU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отканасы</a:t>
            </a:r>
            <a:r>
              <a:rPr lang="ru-RU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реконструкцияланды</a:t>
            </a:r>
            <a:endParaRPr lang="ru-RU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90C226"/>
              </a:buCl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№17 “СМУ” </a:t>
            </a:r>
            <a:r>
              <a:rPr lang="ru-RU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отканасын</a:t>
            </a:r>
            <a:r>
              <a:rPr lang="ru-RU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кайра </a:t>
            </a:r>
            <a:r>
              <a:rPr lang="ru-RU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жандандыруу</a:t>
            </a:r>
            <a:r>
              <a:rPr lang="ru-RU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иштерижүрүүдө</a:t>
            </a:r>
            <a:r>
              <a:rPr lang="ru-RU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жылуулук</a:t>
            </a:r>
            <a:r>
              <a:rPr lang="ru-RU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трассасы</a:t>
            </a:r>
            <a:r>
              <a:rPr lang="ru-RU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толук</a:t>
            </a:r>
            <a:r>
              <a:rPr lang="ru-RU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бүтү</a:t>
            </a:r>
            <a:endParaRPr lang="ru-RU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 жылдан бери жылуулук албай келген үйлөрдү кайра кошуу боюнча:</a:t>
            </a:r>
          </a:p>
          <a:p>
            <a:pPr marL="0" indent="0">
              <a:buNone/>
            </a:pP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Жалпы6көп кабаттуу турак үйлөр </a:t>
            </a:r>
            <a:r>
              <a:rPr lang="ky-KG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333</a:t>
            </a: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батир борбордук жылуулук системасына кошулду</a:t>
            </a:r>
          </a:p>
          <a:p>
            <a:pPr marL="0" indent="0">
              <a:buNone/>
            </a:pP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Шаар ичиндеги отканалардын жер астындагы жалпы жылуулук трассаларынын -</a:t>
            </a:r>
            <a:r>
              <a:rPr lang="ky-KG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9399 метр</a:t>
            </a: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болгон түтүктөрү </a:t>
            </a:r>
            <a:r>
              <a:rPr lang="ky-KG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90%</a:t>
            </a: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алмаштырылды.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017E5BB-1810-40E0-88C5-48BF49830E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5127" y="3512629"/>
            <a:ext cx="3698539" cy="334537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599913B-E156-495D-9E50-83674B6218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0145" y="532605"/>
            <a:ext cx="3798500" cy="304590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EE579AF-6374-48CF-840F-139F5DF36F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0145" y="3578509"/>
            <a:ext cx="3761855" cy="327949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985EF6F-902B-4C2D-8465-F9077EBC5C4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80" t="8176" r="-1880" b="19623"/>
          <a:stretch/>
        </p:blipFill>
        <p:spPr>
          <a:xfrm>
            <a:off x="4725129" y="532605"/>
            <a:ext cx="3798496" cy="2980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664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321"/>
            <a:ext cx="4851397" cy="883006"/>
          </a:xfrm>
        </p:spPr>
        <p:txBody>
          <a:bodyPr>
            <a:noAutofit/>
          </a:bodyPr>
          <a:lstStyle/>
          <a:p>
            <a:pPr algn="ctr"/>
            <a:r>
              <a:rPr lang="ky-KG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Толук капиталдык ремонттон өткөн шаардын ички жолдору: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3" name="Объект 12">
            <a:extLst>
              <a:ext uri="{FF2B5EF4-FFF2-40B4-BE49-F238E27FC236}">
                <a16:creationId xmlns:a16="http://schemas.microsoft.com/office/drawing/2014/main" id="{D6C85783-161E-4D60-98CD-FB1DF14A9A6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926" y="82194"/>
            <a:ext cx="3603560" cy="327827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19780" y="855134"/>
            <a:ext cx="4327174" cy="544406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ky-KG" sz="19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y-KG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Курмашев көч.- </a:t>
            </a:r>
            <a:r>
              <a:rPr lang="ky-KG" sz="19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узундугу 700 м, Сарпталган каражат: 26,0  млн Каржы булагы: жергиликтүү бюджет </a:t>
            </a:r>
            <a:r>
              <a:rPr lang="ky-KG" sz="1900" b="1" dirty="0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Жарыктандыруу, асфальт төшөө жана таруарлар курулду. </a:t>
            </a:r>
            <a:endParaRPr lang="ky-KG" sz="19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y-KG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 Молдо көчөсү- </a:t>
            </a:r>
            <a:r>
              <a:rPr lang="ky-KG" sz="19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узундугу 1,55 км, жалпы каражат: 38,9 млн сом, жерг.бюджет, 92 % аяктады </a:t>
            </a:r>
            <a:r>
              <a:rPr lang="ky-KG" sz="1900" b="1" dirty="0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лотоктор, көчө жарыктандыруулары орнотулду, тротуар жана асфальт 	төшөлдү.</a:t>
            </a:r>
            <a:endParaRPr lang="ky-KG" sz="19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y-KG" sz="19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Кулакунов көчөсү-3,75 </a:t>
            </a:r>
            <a:r>
              <a:rPr lang="ky-KG" sz="1900" b="1" dirty="0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км. 2025-жылы реконструкциялоо иштери башталган. Республикалык бюджет 263 380 037 сом. Жарыктандыруу, асфальт төшөө жана тратуарлар куруу иштери жүрүүдө. Азыркы учурда реконструкциялоо иште</a:t>
            </a:r>
            <a:r>
              <a:rPr lang="ky-KG" sz="2000" b="1" dirty="0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 86% аяктады. </a:t>
            </a:r>
          </a:p>
          <a:p>
            <a:r>
              <a:rPr lang="ru-RU" sz="19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Ж.Абдрахманов</a:t>
            </a:r>
            <a:r>
              <a:rPr lang="ru-RU" sz="19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көчөсүн</a:t>
            </a:r>
            <a:r>
              <a:rPr lang="ru-RU" sz="19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1900" b="1" dirty="0" err="1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реконструкциялоо</a:t>
            </a:r>
            <a:r>
              <a:rPr lang="ru-RU" sz="1900" b="1" dirty="0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долбоору</a:t>
            </a:r>
            <a:r>
              <a:rPr lang="ru-RU" sz="1900" b="1" dirty="0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ишке</a:t>
            </a:r>
            <a:r>
              <a:rPr lang="ru-RU" sz="1900" b="1" dirty="0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ашырылууда</a:t>
            </a:r>
            <a:r>
              <a:rPr lang="ru-RU" sz="1900" b="1" dirty="0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900" b="1" dirty="0" err="1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республикалык</a:t>
            </a:r>
            <a:r>
              <a:rPr lang="ru-RU" sz="1900" b="1" dirty="0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бюджет – 500,2 млн сом) 7,2 км </a:t>
            </a:r>
            <a:r>
              <a:rPr lang="ru-RU" sz="1900" b="1" dirty="0" err="1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аралыктагы</a:t>
            </a:r>
            <a:r>
              <a:rPr lang="ru-RU" sz="1900" b="1" dirty="0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негизги</a:t>
            </a:r>
            <a:r>
              <a:rPr lang="ru-RU" sz="1900" b="1" dirty="0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көчө</a:t>
            </a:r>
            <a:r>
              <a:rPr lang="ru-RU" sz="1900" b="1" dirty="0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заманбап</a:t>
            </a:r>
            <a:r>
              <a:rPr lang="ru-RU" sz="1900" b="1" dirty="0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талаптарга</a:t>
            </a:r>
            <a:r>
              <a:rPr lang="ru-RU" sz="1900" b="1" dirty="0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жооп</a:t>
            </a:r>
            <a:r>
              <a:rPr lang="ru-RU" sz="1900" b="1" dirty="0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берген</a:t>
            </a:r>
            <a:r>
              <a:rPr lang="ru-RU" sz="1900" b="1" dirty="0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абалга</a:t>
            </a:r>
            <a:r>
              <a:rPr lang="ru-RU" sz="1900" b="1" dirty="0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келтирилет</a:t>
            </a:r>
            <a:r>
              <a:rPr lang="ru-RU" sz="1900" b="1" dirty="0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y-KG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y-KG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y-KG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85C5CF-1971-46D9-868B-D398AE024B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2484" y="3360463"/>
            <a:ext cx="3479515" cy="357652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CED229E-56E2-49CA-8456-2F483A8646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6070" y="3369733"/>
            <a:ext cx="4036415" cy="356725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DCE916D-944C-4C9F-8A3B-1F3C73AE72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34" y="0"/>
            <a:ext cx="4054900" cy="335119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86277A7-6DBD-4FA0-9F56-0C7DF9D979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2485" y="-100462"/>
            <a:ext cx="3479516" cy="3497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5017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92C59B9-3A4B-4336-B99E-E257F2FC8782}"/>
              </a:ext>
            </a:extLst>
          </p:cNvPr>
          <p:cNvSpPr/>
          <p:nvPr/>
        </p:nvSpPr>
        <p:spPr>
          <a:xfrm>
            <a:off x="96716" y="17584"/>
            <a:ext cx="82295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y-KG" sz="40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«Жарык, кооз шаар 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662B653-3963-4F59-B6D6-708771DAEC9C}"/>
              </a:ext>
            </a:extLst>
          </p:cNvPr>
          <p:cNvSpPr/>
          <p:nvPr/>
        </p:nvSpPr>
        <p:spPr>
          <a:xfrm>
            <a:off x="96715" y="482600"/>
            <a:ext cx="4559952" cy="9494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ky-KG" dirty="0">
              <a:solidFill>
                <a:srgbClr val="003366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Экопосттон круговойго чейин   60  даана жаңы көчө чырактары орнотулду </a:t>
            </a: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Аманбаева көч. 7 көчө кесилиштерине заманбап светофорлор ишке берилди, орнотулуп,  жалпы суммасы- 7,7 млн. сом каржы булагы</a:t>
            </a: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Балыкчы мэриясынын имараты реконструкция  болду</a:t>
            </a: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Турникет орнотулду, кичи жыйындар залы жаңыртылды</a:t>
            </a: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Мэриянын алдына  бийиктиги 25 метр болгон Флагшток орнотулду.  </a:t>
            </a:r>
            <a:endParaRPr lang="ky-KG" b="1" dirty="0">
              <a:solidFill>
                <a:srgbClr val="003366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Мэриянын алдындагы фонтандар толук реконструкциядан өткөрүлдү </a:t>
            </a: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 суммасы- 39,3 млн млн сом</a:t>
            </a: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ky-KG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Каржы булагы- демөөрчүлөр каражаты</a:t>
            </a: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ky-KG" b="1" dirty="0">
              <a:solidFill>
                <a:srgbClr val="003366"/>
              </a:solidFill>
            </a:endParaRP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ky-KG" b="1" dirty="0">
              <a:solidFill>
                <a:srgbClr val="003366"/>
              </a:solidFill>
            </a:endParaRP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ky-KG" b="1" dirty="0">
              <a:solidFill>
                <a:srgbClr val="003366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ky-KG" b="1" dirty="0">
              <a:solidFill>
                <a:srgbClr val="003366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ky-KG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ky-KG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ky-KG" b="1" dirty="0">
              <a:solidFill>
                <a:srgbClr val="003366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57F4923-7B6F-4E48-8906-F5FAFACD6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8579" y="-53985"/>
            <a:ext cx="3404739" cy="350506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15081AA-FFAF-400B-A359-6D199D0E3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3318" y="2377260"/>
            <a:ext cx="3628682" cy="443840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DE9EFA4-5657-447E-88E8-6F7011DD7D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318" y="17584"/>
            <a:ext cx="3628682" cy="268493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606503B-BB6A-4B33-AB95-C9ECE6BC3F4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578" y="3451076"/>
            <a:ext cx="3404740" cy="336459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0581B0A-2A51-4C35-8C4E-CCCA18CEA4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1878" y="1929110"/>
            <a:ext cx="1894709" cy="2338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17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92C59B9-3A4B-4336-B99E-E257F2FC8782}"/>
              </a:ext>
            </a:extLst>
          </p:cNvPr>
          <p:cNvSpPr/>
          <p:nvPr/>
        </p:nvSpPr>
        <p:spPr>
          <a:xfrm>
            <a:off x="346404" y="-23561"/>
            <a:ext cx="33612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y-KG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«Таза шаар»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662B653-3963-4F59-B6D6-708771DAEC9C}"/>
              </a:ext>
            </a:extLst>
          </p:cNvPr>
          <p:cNvSpPr/>
          <p:nvPr/>
        </p:nvSpPr>
        <p:spPr>
          <a:xfrm>
            <a:off x="133415" y="230439"/>
            <a:ext cx="3683000" cy="8007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y-KG" b="0" i="0" u="none" strike="noStrike" kern="120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ky-KG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kumimoji="0" lang="ky-KG" sz="20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алпы </a:t>
            </a:r>
            <a:r>
              <a:rPr lang="ru-RU" sz="2000" b="1" dirty="0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49,2 </a:t>
            </a:r>
            <a:r>
              <a:rPr lang="ru-RU" sz="2000" b="1" dirty="0" err="1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миң</a:t>
            </a:r>
            <a:r>
              <a:rPr lang="ru-RU" sz="2000" b="1" dirty="0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м3 </a:t>
            </a:r>
            <a:r>
              <a:rPr lang="en-US" sz="2000" b="1" dirty="0" err="1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таштанды</a:t>
            </a:r>
            <a:r>
              <a:rPr lang="en-US" sz="2000" b="1" dirty="0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тазаланды</a:t>
            </a:r>
            <a:r>
              <a:rPr lang="en-US" sz="2000" b="1" dirty="0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y-KG" sz="2000" b="1" dirty="0">
              <a:ln w="0"/>
              <a:solidFill>
                <a:srgbClr val="003366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ky-KG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 1500 чакан т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аштанды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челектер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коюлган</a:t>
            </a:r>
            <a:endParaRPr lang="ru-RU" sz="20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en-US" sz="2000" b="1" dirty="0" err="1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Боз-Бармак</a:t>
            </a:r>
            <a:r>
              <a:rPr lang="en-US" sz="2000" b="1" dirty="0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участкасындагы</a:t>
            </a:r>
            <a:r>
              <a:rPr lang="en-US" sz="2000" b="1" dirty="0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пластик</a:t>
            </a:r>
            <a:r>
              <a:rPr lang="en-US" sz="2000" b="1" dirty="0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иргетүүчү</a:t>
            </a:r>
            <a:r>
              <a:rPr lang="en-US" sz="2000" b="1" dirty="0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линиядан</a:t>
            </a:r>
            <a:r>
              <a:rPr lang="en-US" sz="2000" b="1" dirty="0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жалпысынан</a:t>
            </a:r>
            <a:r>
              <a:rPr lang="en-US" sz="2000" b="1" dirty="0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21,2</a:t>
            </a:r>
            <a:r>
              <a:rPr lang="en-US" sz="2000" b="1" dirty="0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</a:t>
            </a:r>
            <a:r>
              <a:rPr lang="ky-KG" sz="2000" b="1" dirty="0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b="1" dirty="0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ky-KG" sz="2000" b="1" dirty="0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таштанды</a:t>
            </a:r>
            <a:r>
              <a:rPr lang="en-US" sz="2000" b="1" dirty="0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иргелип</a:t>
            </a:r>
            <a:r>
              <a:rPr lang="en-US" sz="2000" b="1" dirty="0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474 </a:t>
            </a:r>
            <a:r>
              <a:rPr lang="ru-RU" sz="2000" b="1" dirty="0" err="1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миң</a:t>
            </a:r>
            <a:r>
              <a:rPr lang="ru-RU" sz="2000" b="1" dirty="0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ми</a:t>
            </a:r>
            <a:r>
              <a:rPr lang="ky-KG" sz="2000" b="1" dirty="0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ң</a:t>
            </a:r>
            <a:r>
              <a:rPr lang="en-US" sz="2000" b="1" dirty="0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сом</a:t>
            </a:r>
            <a:r>
              <a:rPr lang="ky-KG" sz="2000" b="1" dirty="0">
                <a:ln w="0"/>
                <a:solidFill>
                  <a:srgbClr val="0033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киреше алып келди</a:t>
            </a: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ky-KG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Ветеренардык коопсуздук эң замабап биологиялык калдыктарды жок кылуучу жай (Беккари  чуңкуру) курулду крематорий.Печь, лаборатория</a:t>
            </a: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ky-KG" sz="2000" dirty="0">
              <a:ln w="0"/>
              <a:solidFill>
                <a:srgbClr val="003366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ru-RU" sz="2000" dirty="0">
              <a:ln w="0"/>
              <a:solidFill>
                <a:srgbClr val="003366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ky-KG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9F4AB8E-4B7D-485E-B0F4-FC277ED834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547" y="3326248"/>
            <a:ext cx="3933985" cy="35317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ADEEB0C-0C60-4DA4-901B-25D4F1677C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115298" y="-539061"/>
            <a:ext cx="3953935" cy="46933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EE9411F-9FE6-4228-A0E5-C0BD4FFB98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8547" y="0"/>
            <a:ext cx="5545667" cy="368994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F1D30C-A0FF-4E28-A626-610C66841C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2532" y="3689948"/>
            <a:ext cx="4199468" cy="3168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3680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92C59B9-3A4B-4336-B99E-E257F2FC8782}"/>
              </a:ext>
            </a:extLst>
          </p:cNvPr>
          <p:cNvSpPr/>
          <p:nvPr/>
        </p:nvSpPr>
        <p:spPr>
          <a:xfrm>
            <a:off x="668215" y="17584"/>
            <a:ext cx="76581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y-KG" sz="40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«Коопсуз шаар»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662B653-3963-4F59-B6D6-708771DAEC9C}"/>
              </a:ext>
            </a:extLst>
          </p:cNvPr>
          <p:cNvSpPr/>
          <p:nvPr/>
        </p:nvSpPr>
        <p:spPr>
          <a:xfrm>
            <a:off x="307981" y="533399"/>
            <a:ext cx="4045116" cy="69095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ky-KG" dirty="0">
              <a:solidFill>
                <a:srgbClr val="003366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ky-KG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</a:t>
            </a:r>
            <a:r>
              <a:rPr lang="ky-KG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даана заманбап </a:t>
            </a:r>
            <a:r>
              <a:rPr lang="ky-KG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видеокамера</a:t>
            </a:r>
            <a:r>
              <a:rPr lang="ky-KG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орнотулду 8,0 млн сом.</a:t>
            </a:r>
          </a:p>
          <a:p>
            <a:pPr marL="342900" lvl="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ky-KG" sz="2000" b="1" dirty="0">
                <a:solidFill>
                  <a:srgbClr val="0033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Шаардык ички иштер бөлүмүндө (ИИБ) атайын кырдаалдык борбор уюштурулду</a:t>
            </a:r>
          </a:p>
          <a:p>
            <a:pPr marL="342900" lvl="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ky-KG" sz="2000" b="1" dirty="0">
                <a:solidFill>
                  <a:srgbClr val="0033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Аманбаева көч. 7 көчө кесилиштерине заманбап </a:t>
            </a:r>
            <a:r>
              <a:rPr lang="ky-KG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светофорлор</a:t>
            </a:r>
            <a:r>
              <a:rPr lang="ky-KG" sz="2000" b="1" dirty="0">
                <a:solidFill>
                  <a:srgbClr val="0033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орнотулуп, ишке берилди, жалпы суммасы- 7,7 млн сом</a:t>
            </a:r>
          </a:p>
          <a:p>
            <a:pPr marL="342900" lvl="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en-US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en-US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белгилери</a:t>
            </a:r>
            <a:r>
              <a:rPr lang="ky-KG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жаңыртылды</a:t>
            </a:r>
          </a:p>
          <a:p>
            <a:pPr lvl="0" algn="just">
              <a:spcBef>
                <a:spcPts val="1000"/>
              </a:spcBef>
              <a:buClr>
                <a:srgbClr val="90C226"/>
              </a:buClr>
              <a:buSzPct val="80000"/>
            </a:pPr>
            <a:endParaRPr lang="ky-KG" b="1" dirty="0">
              <a:solidFill>
                <a:srgbClr val="FF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lvl="0" algn="just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ky-KG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ky-KG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1000"/>
              </a:spcBef>
              <a:buClr>
                <a:srgbClr val="90C226"/>
              </a:buClr>
              <a:buSzPct val="80000"/>
            </a:pPr>
            <a:endParaRPr lang="ky-KG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ky-KG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ky-KG" b="1" dirty="0">
              <a:solidFill>
                <a:srgbClr val="003366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072897-B071-4D3E-A241-9424F107E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6967" y="0"/>
            <a:ext cx="3255034" cy="288567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3E06E23-F301-4637-A60D-1900342704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437" y="17585"/>
            <a:ext cx="4227160" cy="281894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82A834E-8FCE-4F72-A4A1-BC36E33C3E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314" y="2742868"/>
            <a:ext cx="4330676" cy="4143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ADCD1B7-FC23-4A85-885F-817E2ABD0A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6" r="7627"/>
          <a:stretch/>
        </p:blipFill>
        <p:spPr>
          <a:xfrm>
            <a:off x="4637437" y="2838090"/>
            <a:ext cx="3549031" cy="40199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779869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FD3547-E671-4815-8AE9-2B249B1E48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" y="347133"/>
            <a:ext cx="11841481" cy="609600"/>
          </a:xfrm>
        </p:spPr>
        <p:txBody>
          <a:bodyPr/>
          <a:lstStyle/>
          <a:p>
            <a:pPr algn="ctr"/>
            <a:r>
              <a:rPr lang="ky-KG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Алдыдагы пландар</a:t>
            </a:r>
            <a:r>
              <a:rPr lang="ky-KG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6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 flipV="1">
            <a:off x="626533" y="6163732"/>
            <a:ext cx="45719" cy="8466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04611" y="825579"/>
            <a:ext cx="11382589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ky-KG" sz="2000" b="1" dirty="0">
              <a:solidFill>
                <a:srgbClr val="FF0000"/>
              </a:solidFill>
            </a:endParaRPr>
          </a:p>
          <a:p>
            <a:pPr algn="ctr"/>
            <a:r>
              <a:rPr lang="ky-KG" sz="2000" b="1" dirty="0">
                <a:solidFill>
                  <a:srgbClr val="FF0000"/>
                </a:solidFill>
              </a:rPr>
              <a:t>ТУРУКТАШТЫРУУ ФОНДУНАН бөлүнгөн 1 млр 364 млн. 485 миң сомду өздөштурүү</a:t>
            </a:r>
          </a:p>
          <a:p>
            <a:pPr algn="ctr"/>
            <a:r>
              <a:rPr lang="ky-KG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y-KG" dirty="0">
                <a:solidFill>
                  <a:srgbClr val="003366"/>
                </a:solidFill>
              </a:rPr>
              <a:t> </a:t>
            </a:r>
            <a:r>
              <a:rPr lang="ky-KG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Балыкчы шаарынын кире беришинде “Ак кеме” формасында заманбап арка куруу долбоору	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ky-KG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 Абдрахманов көчөсүн реконструкциялоо долбоору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ky-KG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“Балыкчы” балык базарын куруу долбоору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ky-KG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заманбап м</a:t>
            </a:r>
            <a:r>
              <a:rPr lang="ru-RU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униципалдык</a:t>
            </a:r>
            <a:r>
              <a:rPr lang="ru-RU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базар </a:t>
            </a:r>
            <a:r>
              <a:rPr lang="ru-RU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куруу</a:t>
            </a:r>
            <a:r>
              <a:rPr lang="ru-RU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ky-KG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«Кыргыз дүйнөсү» этно-комплексин куруу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ky-KG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Балыкчы шаарынын айланма жолун (круговой) реконструкциялоо долбоору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ky-KG" sz="20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y-KG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Ысык-Кол өнүктүрүү Фондун башкаруу Дирекциясы тарабынан Балыкчы шаарына бөлүнгөн акча каражатынын 2025-жылы иштетилбей калган  суммасынын  эсебинен аткарыла турган иштер  Жалпы сумма  76 036 552  сом </a:t>
            </a:r>
          </a:p>
          <a:p>
            <a:pPr algn="ctr"/>
            <a:endParaRPr lang="ky-KG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ky-KG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“Воркаут аймагын” орнотуу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ky-KG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өзгөчө кырдаалдар бөлүмүнүн материалдык-техникалык базасын күчөтүү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ky-KG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Маданият үйүнүн материалдык -техникалык базасын жакшыртуу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ky-KG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Таза суу менен камсыз кылуу, саркынды сууларын кабыл алууда эскилиги жеткен айрым көчөлөрдүн суу түтүкчөлөрүн алмаштыруу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ky-KG" dirty="0"/>
          </a:p>
          <a:p>
            <a:endParaRPr lang="ky-KG" dirty="0">
              <a:highlight>
                <a:srgbClr val="FFFF00"/>
              </a:highlight>
            </a:endParaRPr>
          </a:p>
        </p:txBody>
      </p:sp>
      <p:sp>
        <p:nvSpPr>
          <p:cNvPr id="16" name="Прямоугольник 15"/>
          <p:cNvSpPr/>
          <p:nvPr/>
        </p:nvSpPr>
        <p:spPr>
          <a:xfrm flipV="1">
            <a:off x="1312332" y="3596838"/>
            <a:ext cx="73490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</p:txBody>
      </p:sp>
    </p:spTree>
    <p:extLst>
      <p:ext uri="{BB962C8B-B14F-4D97-AF65-F5344CB8AC3E}">
        <p14:creationId xmlns:p14="http://schemas.microsoft.com/office/powerpoint/2010/main" val="4620046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2ECC03-2380-40CE-BE06-9396A72359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97200" y="251697"/>
            <a:ext cx="5715000" cy="628837"/>
          </a:xfrm>
        </p:spPr>
        <p:txBody>
          <a:bodyPr/>
          <a:lstStyle/>
          <a:p>
            <a:pPr algn="ctr"/>
            <a:r>
              <a:rPr lang="ru-RU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Алдыдагы</a:t>
            </a: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пландар</a:t>
            </a:r>
            <a:r>
              <a:rPr lang="ru-RU" sz="44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6C94AF8-D303-4C56-B825-29730383F7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934" y="880534"/>
            <a:ext cx="9863666" cy="5655732"/>
          </a:xfrm>
        </p:spPr>
        <p:txBody>
          <a:bodyPr>
            <a:normAutofit fontScale="32500" lnSpcReduction="20000"/>
          </a:bodyPr>
          <a:lstStyle/>
          <a:p>
            <a:pPr algn="ctr"/>
            <a:endParaRPr lang="ru-RU" sz="5000" b="1" dirty="0">
              <a:solidFill>
                <a:srgbClr val="FF0000"/>
              </a:solidFill>
            </a:endParaRPr>
          </a:p>
          <a:p>
            <a:pPr algn="ctr"/>
            <a:r>
              <a:rPr lang="ru-RU" sz="5500" b="1" dirty="0" err="1">
                <a:solidFill>
                  <a:srgbClr val="FF0000"/>
                </a:solidFill>
              </a:rPr>
              <a:t>Ысык</a:t>
            </a:r>
            <a:r>
              <a:rPr lang="ru-RU" sz="5500" b="1" dirty="0">
                <a:solidFill>
                  <a:srgbClr val="FF0000"/>
                </a:solidFill>
              </a:rPr>
              <a:t>-Кол </a:t>
            </a:r>
            <a:r>
              <a:rPr lang="ru-RU" sz="5500" b="1" dirty="0" err="1">
                <a:solidFill>
                  <a:srgbClr val="FF0000"/>
                </a:solidFill>
              </a:rPr>
              <a:t>өнүктүрүү</a:t>
            </a:r>
            <a:r>
              <a:rPr lang="ru-RU" sz="5500" b="1" dirty="0">
                <a:solidFill>
                  <a:srgbClr val="FF0000"/>
                </a:solidFill>
              </a:rPr>
              <a:t> </a:t>
            </a:r>
            <a:r>
              <a:rPr lang="ru-RU" sz="5500" b="1" dirty="0" err="1">
                <a:solidFill>
                  <a:srgbClr val="FF0000"/>
                </a:solidFill>
              </a:rPr>
              <a:t>Фондун</a:t>
            </a:r>
            <a:r>
              <a:rPr lang="ru-RU" sz="5500" b="1" dirty="0">
                <a:solidFill>
                  <a:srgbClr val="FF0000"/>
                </a:solidFill>
              </a:rPr>
              <a:t> </a:t>
            </a:r>
            <a:r>
              <a:rPr lang="ru-RU" sz="5500" b="1" dirty="0" err="1">
                <a:solidFill>
                  <a:srgbClr val="FF0000"/>
                </a:solidFill>
              </a:rPr>
              <a:t>башкаруу</a:t>
            </a:r>
            <a:r>
              <a:rPr lang="ru-RU" sz="5500" b="1" dirty="0">
                <a:solidFill>
                  <a:srgbClr val="FF0000"/>
                </a:solidFill>
              </a:rPr>
              <a:t> </a:t>
            </a:r>
            <a:r>
              <a:rPr lang="ru-RU" sz="5500" b="1" dirty="0" err="1">
                <a:solidFill>
                  <a:srgbClr val="FF0000"/>
                </a:solidFill>
              </a:rPr>
              <a:t>Дирекциясы</a:t>
            </a:r>
            <a:r>
              <a:rPr lang="ru-RU" sz="5500" b="1" dirty="0">
                <a:solidFill>
                  <a:srgbClr val="FF0000"/>
                </a:solidFill>
              </a:rPr>
              <a:t> </a:t>
            </a:r>
            <a:r>
              <a:rPr lang="ru-RU" sz="5500" b="1" dirty="0" err="1">
                <a:solidFill>
                  <a:srgbClr val="FF0000"/>
                </a:solidFill>
              </a:rPr>
              <a:t>тарабынан</a:t>
            </a:r>
            <a:r>
              <a:rPr lang="ru-RU" sz="5500" b="1" dirty="0">
                <a:solidFill>
                  <a:srgbClr val="FF0000"/>
                </a:solidFill>
              </a:rPr>
              <a:t> 2026-жылы </a:t>
            </a:r>
            <a:r>
              <a:rPr lang="ru-RU" sz="5500" b="1" dirty="0" err="1">
                <a:solidFill>
                  <a:srgbClr val="FF0000"/>
                </a:solidFill>
              </a:rPr>
              <a:t>Балыкчы</a:t>
            </a:r>
            <a:r>
              <a:rPr lang="ru-RU" sz="5500" b="1" dirty="0">
                <a:solidFill>
                  <a:srgbClr val="FF0000"/>
                </a:solidFill>
              </a:rPr>
              <a:t> </a:t>
            </a:r>
            <a:r>
              <a:rPr lang="ru-RU" sz="5500" b="1" dirty="0" err="1">
                <a:solidFill>
                  <a:srgbClr val="FF0000"/>
                </a:solidFill>
              </a:rPr>
              <a:t>шаарына</a:t>
            </a:r>
            <a:r>
              <a:rPr lang="ru-RU" sz="5500" b="1" dirty="0">
                <a:solidFill>
                  <a:srgbClr val="FF0000"/>
                </a:solidFill>
              </a:rPr>
              <a:t> </a:t>
            </a:r>
            <a:r>
              <a:rPr lang="ru-RU" sz="5500" b="1" dirty="0" err="1">
                <a:solidFill>
                  <a:srgbClr val="FF0000"/>
                </a:solidFill>
              </a:rPr>
              <a:t>бөлүнгөн</a:t>
            </a:r>
            <a:r>
              <a:rPr lang="ru-RU" sz="5500" b="1" dirty="0">
                <a:solidFill>
                  <a:srgbClr val="FF0000"/>
                </a:solidFill>
              </a:rPr>
              <a:t> </a:t>
            </a:r>
            <a:r>
              <a:rPr lang="ru-RU" sz="5500" b="1" dirty="0" err="1">
                <a:solidFill>
                  <a:srgbClr val="FF0000"/>
                </a:solidFill>
              </a:rPr>
              <a:t>акча</a:t>
            </a:r>
            <a:r>
              <a:rPr lang="ru-RU" sz="5500" b="1" dirty="0">
                <a:solidFill>
                  <a:srgbClr val="FF0000"/>
                </a:solidFill>
              </a:rPr>
              <a:t> </a:t>
            </a:r>
            <a:r>
              <a:rPr lang="ru-RU" sz="5500" b="1" dirty="0" err="1">
                <a:solidFill>
                  <a:srgbClr val="FF0000"/>
                </a:solidFill>
              </a:rPr>
              <a:t>каражатына</a:t>
            </a:r>
            <a:r>
              <a:rPr lang="ru-RU" sz="5500" b="1" dirty="0">
                <a:solidFill>
                  <a:srgbClr val="FF0000"/>
                </a:solidFill>
              </a:rPr>
              <a:t> </a:t>
            </a:r>
            <a:r>
              <a:rPr lang="ru-RU" sz="5500" b="1" dirty="0" err="1">
                <a:solidFill>
                  <a:srgbClr val="FF0000"/>
                </a:solidFill>
              </a:rPr>
              <a:t>аткарыла</a:t>
            </a:r>
            <a:r>
              <a:rPr lang="ru-RU" sz="5500" b="1" dirty="0">
                <a:solidFill>
                  <a:srgbClr val="FF0000"/>
                </a:solidFill>
              </a:rPr>
              <a:t> </a:t>
            </a:r>
            <a:r>
              <a:rPr lang="ru-RU" sz="5500" b="1" dirty="0" err="1">
                <a:solidFill>
                  <a:srgbClr val="FF0000"/>
                </a:solidFill>
              </a:rPr>
              <a:t>турган</a:t>
            </a:r>
            <a:r>
              <a:rPr lang="ru-RU" sz="5500" b="1" dirty="0">
                <a:solidFill>
                  <a:srgbClr val="FF0000"/>
                </a:solidFill>
              </a:rPr>
              <a:t> </a:t>
            </a:r>
            <a:r>
              <a:rPr lang="ru-RU" sz="5500" b="1" dirty="0" err="1">
                <a:solidFill>
                  <a:srgbClr val="FF0000"/>
                </a:solidFill>
              </a:rPr>
              <a:t>иштер</a:t>
            </a:r>
            <a:r>
              <a:rPr lang="ru-RU" sz="5500" b="1" dirty="0">
                <a:solidFill>
                  <a:srgbClr val="FF0000"/>
                </a:solidFill>
              </a:rPr>
              <a:t>  </a:t>
            </a:r>
            <a:r>
              <a:rPr lang="ru-RU" sz="5500" b="1" dirty="0" err="1">
                <a:solidFill>
                  <a:srgbClr val="FF0000"/>
                </a:solidFill>
              </a:rPr>
              <a:t>Жалпы</a:t>
            </a:r>
            <a:r>
              <a:rPr lang="ru-RU" sz="5500" b="1" dirty="0">
                <a:solidFill>
                  <a:srgbClr val="FF0000"/>
                </a:solidFill>
              </a:rPr>
              <a:t> сумма  </a:t>
            </a:r>
            <a:r>
              <a:rPr lang="ru-RU" sz="5500" b="1" dirty="0" err="1">
                <a:solidFill>
                  <a:srgbClr val="FF0000"/>
                </a:solidFill>
              </a:rPr>
              <a:t>болжол</a:t>
            </a:r>
            <a:r>
              <a:rPr lang="ru-RU" sz="5500" b="1" dirty="0">
                <a:solidFill>
                  <a:srgbClr val="FF0000"/>
                </a:solidFill>
              </a:rPr>
              <a:t> </a:t>
            </a:r>
            <a:r>
              <a:rPr lang="ru-RU" sz="5500" b="1" dirty="0" err="1">
                <a:solidFill>
                  <a:srgbClr val="FF0000"/>
                </a:solidFill>
              </a:rPr>
              <a:t>менен</a:t>
            </a:r>
            <a:r>
              <a:rPr lang="ru-RU" sz="5500" b="1" dirty="0">
                <a:solidFill>
                  <a:srgbClr val="FF0000"/>
                </a:solidFill>
              </a:rPr>
              <a:t> 150 млн сом </a:t>
            </a:r>
          </a:p>
          <a:p>
            <a:pPr algn="ctr"/>
            <a:endParaRPr lang="ru-RU" sz="5500" b="1" dirty="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4900" dirty="0">
                <a:solidFill>
                  <a:srgbClr val="003366"/>
                </a:solidFill>
              </a:rPr>
              <a:t>150-200 </a:t>
            </a:r>
            <a:r>
              <a:rPr lang="ru-RU" sz="4900" dirty="0" err="1">
                <a:solidFill>
                  <a:srgbClr val="003366"/>
                </a:solidFill>
              </a:rPr>
              <a:t>орундуу</a:t>
            </a:r>
            <a:r>
              <a:rPr lang="ru-RU" sz="4900" dirty="0">
                <a:solidFill>
                  <a:srgbClr val="003366"/>
                </a:solidFill>
              </a:rPr>
              <a:t> </a:t>
            </a:r>
            <a:r>
              <a:rPr lang="ru-RU" sz="4900" dirty="0" err="1">
                <a:solidFill>
                  <a:srgbClr val="003366"/>
                </a:solidFill>
              </a:rPr>
              <a:t>тигүү</a:t>
            </a:r>
            <a:r>
              <a:rPr lang="ru-RU" sz="4900" dirty="0">
                <a:solidFill>
                  <a:srgbClr val="003366"/>
                </a:solidFill>
              </a:rPr>
              <a:t> цехин </a:t>
            </a:r>
            <a:r>
              <a:rPr lang="ru-RU" sz="4900" dirty="0" err="1">
                <a:solidFill>
                  <a:srgbClr val="003366"/>
                </a:solidFill>
              </a:rPr>
              <a:t>ачуу</a:t>
            </a:r>
            <a:r>
              <a:rPr lang="ru-RU" sz="4900" dirty="0">
                <a:solidFill>
                  <a:srgbClr val="003366"/>
                </a:solidFill>
              </a:rPr>
              <a:t>, </a:t>
            </a:r>
            <a:r>
              <a:rPr lang="ru-RU" sz="4900" dirty="0" err="1">
                <a:solidFill>
                  <a:srgbClr val="003366"/>
                </a:solidFill>
              </a:rPr>
              <a:t>ишке</a:t>
            </a:r>
            <a:r>
              <a:rPr lang="ru-RU" sz="4900" dirty="0">
                <a:solidFill>
                  <a:srgbClr val="003366"/>
                </a:solidFill>
              </a:rPr>
              <a:t> </a:t>
            </a:r>
            <a:r>
              <a:rPr lang="ru-RU" sz="4900" dirty="0" err="1">
                <a:solidFill>
                  <a:srgbClr val="003366"/>
                </a:solidFill>
              </a:rPr>
              <a:t>берүү</a:t>
            </a:r>
            <a:endParaRPr lang="ru-RU" sz="4900" dirty="0">
              <a:solidFill>
                <a:srgbClr val="00336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4900" dirty="0" err="1">
                <a:solidFill>
                  <a:srgbClr val="003366"/>
                </a:solidFill>
              </a:rPr>
              <a:t>Муниципалдык</a:t>
            </a:r>
            <a:r>
              <a:rPr lang="ru-RU" sz="4900" dirty="0">
                <a:solidFill>
                  <a:srgbClr val="003366"/>
                </a:solidFill>
              </a:rPr>
              <a:t> мал </a:t>
            </a:r>
            <a:r>
              <a:rPr lang="ru-RU" sz="4900" dirty="0" err="1">
                <a:solidFill>
                  <a:srgbClr val="003366"/>
                </a:solidFill>
              </a:rPr>
              <a:t>союуучу</a:t>
            </a:r>
            <a:r>
              <a:rPr lang="ru-RU" sz="4900" dirty="0">
                <a:solidFill>
                  <a:srgbClr val="003366"/>
                </a:solidFill>
              </a:rPr>
              <a:t> </a:t>
            </a:r>
            <a:r>
              <a:rPr lang="ru-RU" sz="4900" dirty="0" err="1">
                <a:solidFill>
                  <a:srgbClr val="003366"/>
                </a:solidFill>
              </a:rPr>
              <a:t>жайды</a:t>
            </a:r>
            <a:r>
              <a:rPr lang="ru-RU" sz="4900" dirty="0">
                <a:solidFill>
                  <a:srgbClr val="003366"/>
                </a:solidFill>
              </a:rPr>
              <a:t> </a:t>
            </a:r>
            <a:r>
              <a:rPr lang="ru-RU" sz="4900" dirty="0" err="1">
                <a:solidFill>
                  <a:srgbClr val="003366"/>
                </a:solidFill>
              </a:rPr>
              <a:t>куруу</a:t>
            </a:r>
            <a:r>
              <a:rPr lang="ru-RU" sz="4900" dirty="0">
                <a:solidFill>
                  <a:srgbClr val="003366"/>
                </a:solidFill>
              </a:rPr>
              <a:t>, </a:t>
            </a:r>
            <a:r>
              <a:rPr lang="ru-RU" sz="4900" dirty="0" err="1">
                <a:solidFill>
                  <a:srgbClr val="003366"/>
                </a:solidFill>
              </a:rPr>
              <a:t>жабдууларын</a:t>
            </a:r>
            <a:r>
              <a:rPr lang="ru-RU" sz="4900" dirty="0">
                <a:solidFill>
                  <a:srgbClr val="003366"/>
                </a:solidFill>
              </a:rPr>
              <a:t> </a:t>
            </a:r>
            <a:r>
              <a:rPr lang="ru-RU" sz="4900" dirty="0" err="1">
                <a:solidFill>
                  <a:srgbClr val="003366"/>
                </a:solidFill>
              </a:rPr>
              <a:t>орнотуу</a:t>
            </a:r>
            <a:r>
              <a:rPr lang="ru-RU" sz="4900" dirty="0">
                <a:solidFill>
                  <a:srgbClr val="003366"/>
                </a:solidFill>
              </a:rPr>
              <a:t> </a:t>
            </a:r>
            <a:r>
              <a:rPr lang="ru-RU" sz="4900" dirty="0" err="1">
                <a:solidFill>
                  <a:srgbClr val="003366"/>
                </a:solidFill>
              </a:rPr>
              <a:t>жана</a:t>
            </a:r>
            <a:r>
              <a:rPr lang="ru-RU" sz="4900" dirty="0">
                <a:solidFill>
                  <a:srgbClr val="003366"/>
                </a:solidFill>
              </a:rPr>
              <a:t> </a:t>
            </a:r>
            <a:r>
              <a:rPr lang="ru-RU" sz="4900" dirty="0" err="1">
                <a:solidFill>
                  <a:srgbClr val="003366"/>
                </a:solidFill>
              </a:rPr>
              <a:t>ишке</a:t>
            </a:r>
            <a:r>
              <a:rPr lang="ru-RU" sz="4900" dirty="0">
                <a:solidFill>
                  <a:srgbClr val="003366"/>
                </a:solidFill>
              </a:rPr>
              <a:t> </a:t>
            </a:r>
            <a:r>
              <a:rPr lang="ru-RU" sz="4900" dirty="0" err="1">
                <a:solidFill>
                  <a:srgbClr val="003366"/>
                </a:solidFill>
              </a:rPr>
              <a:t>берүү</a:t>
            </a:r>
            <a:r>
              <a:rPr lang="ru-RU" sz="4900" dirty="0">
                <a:solidFill>
                  <a:srgbClr val="003366"/>
                </a:solidFill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4900" dirty="0" err="1">
                <a:solidFill>
                  <a:srgbClr val="003366"/>
                </a:solidFill>
              </a:rPr>
              <a:t>Муниципалдык</a:t>
            </a:r>
            <a:r>
              <a:rPr lang="ru-RU" sz="4900" dirty="0">
                <a:solidFill>
                  <a:srgbClr val="003366"/>
                </a:solidFill>
              </a:rPr>
              <a:t> авто </a:t>
            </a:r>
            <a:r>
              <a:rPr lang="ru-RU" sz="4900" dirty="0" err="1">
                <a:solidFill>
                  <a:srgbClr val="003366"/>
                </a:solidFill>
              </a:rPr>
              <a:t>унаа</a:t>
            </a:r>
            <a:r>
              <a:rPr lang="ru-RU" sz="4900" dirty="0">
                <a:solidFill>
                  <a:srgbClr val="003366"/>
                </a:solidFill>
              </a:rPr>
              <a:t> </a:t>
            </a:r>
            <a:r>
              <a:rPr lang="ru-RU" sz="4900" dirty="0" err="1">
                <a:solidFill>
                  <a:srgbClr val="003366"/>
                </a:solidFill>
              </a:rPr>
              <a:t>токтоочу</a:t>
            </a:r>
            <a:r>
              <a:rPr lang="ru-RU" sz="4900" dirty="0">
                <a:solidFill>
                  <a:srgbClr val="003366"/>
                </a:solidFill>
              </a:rPr>
              <a:t> </a:t>
            </a:r>
            <a:r>
              <a:rPr lang="ru-RU" sz="4900" dirty="0" err="1">
                <a:solidFill>
                  <a:srgbClr val="003366"/>
                </a:solidFill>
              </a:rPr>
              <a:t>жай</a:t>
            </a:r>
            <a:r>
              <a:rPr lang="ru-RU" sz="4900" dirty="0">
                <a:solidFill>
                  <a:srgbClr val="003366"/>
                </a:solidFill>
              </a:rPr>
              <a:t> </a:t>
            </a:r>
            <a:r>
              <a:rPr lang="ru-RU" sz="4900" dirty="0" err="1">
                <a:solidFill>
                  <a:srgbClr val="003366"/>
                </a:solidFill>
              </a:rPr>
              <a:t>комплексин</a:t>
            </a:r>
            <a:r>
              <a:rPr lang="ru-RU" sz="4900" dirty="0">
                <a:solidFill>
                  <a:srgbClr val="003366"/>
                </a:solidFill>
              </a:rPr>
              <a:t> </a:t>
            </a:r>
            <a:r>
              <a:rPr lang="ru-RU" sz="4900" dirty="0" err="1">
                <a:solidFill>
                  <a:srgbClr val="003366"/>
                </a:solidFill>
              </a:rPr>
              <a:t>ачуу</a:t>
            </a:r>
            <a:r>
              <a:rPr lang="ru-RU" sz="4900" dirty="0">
                <a:solidFill>
                  <a:srgbClr val="003366"/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4900" dirty="0" err="1">
                <a:solidFill>
                  <a:srgbClr val="003366"/>
                </a:solidFill>
              </a:rPr>
              <a:t>Муниципалдык</a:t>
            </a:r>
            <a:r>
              <a:rPr lang="ru-RU" sz="4900" dirty="0">
                <a:solidFill>
                  <a:srgbClr val="003366"/>
                </a:solidFill>
              </a:rPr>
              <a:t> </a:t>
            </a:r>
            <a:r>
              <a:rPr lang="ru-RU" sz="4900" dirty="0" err="1">
                <a:solidFill>
                  <a:srgbClr val="003366"/>
                </a:solidFill>
              </a:rPr>
              <a:t>аймактык</a:t>
            </a:r>
            <a:r>
              <a:rPr lang="ru-RU" sz="4900" dirty="0">
                <a:solidFill>
                  <a:srgbClr val="003366"/>
                </a:solidFill>
              </a:rPr>
              <a:t> </a:t>
            </a:r>
            <a:r>
              <a:rPr lang="ru-RU" sz="4900" dirty="0" err="1">
                <a:solidFill>
                  <a:srgbClr val="003366"/>
                </a:solidFill>
              </a:rPr>
              <a:t>башкаруу</a:t>
            </a:r>
            <a:r>
              <a:rPr lang="ru-RU" sz="4900" dirty="0">
                <a:solidFill>
                  <a:srgbClr val="003366"/>
                </a:solidFill>
              </a:rPr>
              <a:t> </a:t>
            </a:r>
            <a:r>
              <a:rPr lang="ru-RU" sz="4900" dirty="0" err="1">
                <a:solidFill>
                  <a:srgbClr val="003366"/>
                </a:solidFill>
              </a:rPr>
              <a:t>муниципалдык</a:t>
            </a:r>
            <a:r>
              <a:rPr lang="ru-RU" sz="4900" dirty="0">
                <a:solidFill>
                  <a:srgbClr val="003366"/>
                </a:solidFill>
              </a:rPr>
              <a:t> </a:t>
            </a:r>
            <a:r>
              <a:rPr lang="ru-RU" sz="4900" dirty="0" err="1">
                <a:solidFill>
                  <a:srgbClr val="003366"/>
                </a:solidFill>
              </a:rPr>
              <a:t>ишканасына</a:t>
            </a:r>
            <a:r>
              <a:rPr lang="ru-RU" sz="4900" dirty="0">
                <a:solidFill>
                  <a:srgbClr val="003366"/>
                </a:solidFill>
              </a:rPr>
              <a:t> </a:t>
            </a:r>
            <a:r>
              <a:rPr lang="ru-RU" sz="4900" dirty="0" err="1">
                <a:solidFill>
                  <a:srgbClr val="003366"/>
                </a:solidFill>
              </a:rPr>
              <a:t>атайын</a:t>
            </a:r>
            <a:r>
              <a:rPr lang="ru-RU" sz="4900" dirty="0">
                <a:solidFill>
                  <a:srgbClr val="003366"/>
                </a:solidFill>
              </a:rPr>
              <a:t> </a:t>
            </a:r>
            <a:r>
              <a:rPr lang="ru-RU" sz="4900" dirty="0" err="1">
                <a:solidFill>
                  <a:srgbClr val="003366"/>
                </a:solidFill>
              </a:rPr>
              <a:t>техникаларын</a:t>
            </a:r>
            <a:r>
              <a:rPr lang="ru-RU" sz="4900" dirty="0">
                <a:solidFill>
                  <a:srgbClr val="003366"/>
                </a:solidFill>
              </a:rPr>
              <a:t> </a:t>
            </a:r>
            <a:r>
              <a:rPr lang="ru-RU" sz="4900" dirty="0" err="1">
                <a:solidFill>
                  <a:srgbClr val="003366"/>
                </a:solidFill>
              </a:rPr>
              <a:t>алуу</a:t>
            </a:r>
            <a:endParaRPr lang="ru-RU" sz="4900" dirty="0">
              <a:solidFill>
                <a:srgbClr val="003366"/>
              </a:solidFill>
            </a:endParaRPr>
          </a:p>
          <a:p>
            <a:pPr algn="ctr"/>
            <a:endParaRPr lang="ru-RU" sz="5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 </a:t>
            </a:r>
            <a:r>
              <a:rPr lang="ru-RU" sz="5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Курулуш</a:t>
            </a:r>
            <a:r>
              <a:rPr lang="ru-RU" sz="5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архитектура </a:t>
            </a:r>
            <a:r>
              <a:rPr lang="ru-RU" sz="5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жана</a:t>
            </a:r>
            <a:r>
              <a:rPr lang="ru-RU" sz="5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турак</a:t>
            </a:r>
            <a:r>
              <a:rPr lang="ru-RU" sz="5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жай-коммуналдык</a:t>
            </a:r>
            <a:r>
              <a:rPr lang="ru-RU" sz="5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чарба</a:t>
            </a:r>
            <a:r>
              <a:rPr lang="ru-RU" sz="5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министрлиги</a:t>
            </a:r>
            <a:r>
              <a:rPr lang="ru-RU" sz="5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5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Мин.Строй</a:t>
            </a:r>
            <a:r>
              <a:rPr lang="ru-RU" sz="5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5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менен</a:t>
            </a:r>
            <a:r>
              <a:rPr lang="ru-RU" sz="5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биргеликте</a:t>
            </a:r>
            <a:r>
              <a:rPr lang="ru-RU" sz="5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аткарыла</a:t>
            </a:r>
            <a:r>
              <a:rPr lang="ru-RU" sz="5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турган</a:t>
            </a:r>
            <a:r>
              <a:rPr lang="ru-RU" sz="5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иш-чаралар</a:t>
            </a:r>
            <a:r>
              <a:rPr lang="ru-RU" sz="5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5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5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сумма 150,0 млн. сом</a:t>
            </a:r>
          </a:p>
          <a:p>
            <a:endParaRPr lang="ru-RU" dirty="0">
              <a:solidFill>
                <a:srgbClr val="00336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4300" dirty="0">
                <a:solidFill>
                  <a:srgbClr val="003366"/>
                </a:solidFill>
              </a:rPr>
              <a:t>№ 2- Ж. Боконбаев </a:t>
            </a:r>
            <a:r>
              <a:rPr lang="ru-RU" sz="4300" dirty="0" err="1">
                <a:solidFill>
                  <a:srgbClr val="003366"/>
                </a:solidFill>
              </a:rPr>
              <a:t>атындагы</a:t>
            </a:r>
            <a:r>
              <a:rPr lang="ru-RU" sz="4300" dirty="0">
                <a:solidFill>
                  <a:srgbClr val="003366"/>
                </a:solidFill>
              </a:rPr>
              <a:t> </a:t>
            </a:r>
            <a:r>
              <a:rPr lang="ru-RU" sz="4300" dirty="0" err="1">
                <a:solidFill>
                  <a:srgbClr val="003366"/>
                </a:solidFill>
              </a:rPr>
              <a:t>жалпы</a:t>
            </a:r>
            <a:r>
              <a:rPr lang="ru-RU" sz="4300" dirty="0">
                <a:solidFill>
                  <a:srgbClr val="003366"/>
                </a:solidFill>
              </a:rPr>
              <a:t> </a:t>
            </a:r>
            <a:r>
              <a:rPr lang="ru-RU" sz="4300" dirty="0" err="1">
                <a:solidFill>
                  <a:srgbClr val="003366"/>
                </a:solidFill>
              </a:rPr>
              <a:t>билим</a:t>
            </a:r>
            <a:r>
              <a:rPr lang="ru-RU" sz="4300" dirty="0">
                <a:solidFill>
                  <a:srgbClr val="003366"/>
                </a:solidFill>
              </a:rPr>
              <a:t> </a:t>
            </a:r>
            <a:r>
              <a:rPr lang="ru-RU" sz="4300" dirty="0" err="1">
                <a:solidFill>
                  <a:srgbClr val="003366"/>
                </a:solidFill>
              </a:rPr>
              <a:t>берүү</a:t>
            </a:r>
            <a:r>
              <a:rPr lang="ru-RU" sz="4300" dirty="0">
                <a:solidFill>
                  <a:srgbClr val="003366"/>
                </a:solidFill>
              </a:rPr>
              <a:t> </a:t>
            </a:r>
            <a:r>
              <a:rPr lang="ru-RU" sz="4300" dirty="0" err="1">
                <a:solidFill>
                  <a:srgbClr val="003366"/>
                </a:solidFill>
              </a:rPr>
              <a:t>мектебине</a:t>
            </a:r>
            <a:r>
              <a:rPr lang="ru-RU" sz="4300" dirty="0">
                <a:solidFill>
                  <a:srgbClr val="003366"/>
                </a:solidFill>
              </a:rPr>
              <a:t> </a:t>
            </a:r>
            <a:r>
              <a:rPr lang="ru-RU" sz="4300" dirty="0" err="1">
                <a:solidFill>
                  <a:srgbClr val="003366"/>
                </a:solidFill>
              </a:rPr>
              <a:t>кошумча</a:t>
            </a:r>
            <a:r>
              <a:rPr lang="ru-RU" sz="4300" dirty="0">
                <a:solidFill>
                  <a:srgbClr val="003366"/>
                </a:solidFill>
              </a:rPr>
              <a:t> корпус </a:t>
            </a:r>
            <a:r>
              <a:rPr lang="ru-RU" sz="4300" dirty="0" err="1">
                <a:solidFill>
                  <a:srgbClr val="003366"/>
                </a:solidFill>
              </a:rPr>
              <a:t>салуу</a:t>
            </a:r>
            <a:endParaRPr lang="ru-RU" sz="4300" dirty="0">
              <a:solidFill>
                <a:srgbClr val="00336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4300" dirty="0">
                <a:solidFill>
                  <a:srgbClr val="003366"/>
                </a:solidFill>
              </a:rPr>
              <a:t>№ 2- Ж. Боконбаев </a:t>
            </a:r>
            <a:r>
              <a:rPr lang="ru-RU" sz="4300" dirty="0" err="1">
                <a:solidFill>
                  <a:srgbClr val="003366"/>
                </a:solidFill>
              </a:rPr>
              <a:t>атындагы</a:t>
            </a:r>
            <a:r>
              <a:rPr lang="ru-RU" sz="4300" dirty="0">
                <a:solidFill>
                  <a:srgbClr val="003366"/>
                </a:solidFill>
              </a:rPr>
              <a:t> </a:t>
            </a:r>
            <a:r>
              <a:rPr lang="ru-RU" sz="4300" dirty="0" err="1">
                <a:solidFill>
                  <a:srgbClr val="003366"/>
                </a:solidFill>
              </a:rPr>
              <a:t>жалпы</a:t>
            </a:r>
            <a:r>
              <a:rPr lang="ru-RU" sz="4300" dirty="0">
                <a:solidFill>
                  <a:srgbClr val="003366"/>
                </a:solidFill>
              </a:rPr>
              <a:t> </a:t>
            </a:r>
            <a:r>
              <a:rPr lang="ru-RU" sz="4300" dirty="0" err="1">
                <a:solidFill>
                  <a:srgbClr val="003366"/>
                </a:solidFill>
              </a:rPr>
              <a:t>билим</a:t>
            </a:r>
            <a:r>
              <a:rPr lang="ru-RU" sz="4300" dirty="0">
                <a:solidFill>
                  <a:srgbClr val="003366"/>
                </a:solidFill>
              </a:rPr>
              <a:t> </a:t>
            </a:r>
            <a:r>
              <a:rPr lang="ru-RU" sz="4300" dirty="0" err="1">
                <a:solidFill>
                  <a:srgbClr val="003366"/>
                </a:solidFill>
              </a:rPr>
              <a:t>берүү</a:t>
            </a:r>
            <a:r>
              <a:rPr lang="ru-RU" sz="4300" dirty="0">
                <a:solidFill>
                  <a:srgbClr val="003366"/>
                </a:solidFill>
              </a:rPr>
              <a:t> </a:t>
            </a:r>
            <a:r>
              <a:rPr lang="ru-RU" sz="4300" dirty="0" err="1">
                <a:solidFill>
                  <a:srgbClr val="003366"/>
                </a:solidFill>
              </a:rPr>
              <a:t>мектебине</a:t>
            </a:r>
            <a:r>
              <a:rPr lang="ru-RU" sz="4300" dirty="0">
                <a:solidFill>
                  <a:srgbClr val="003366"/>
                </a:solidFill>
              </a:rPr>
              <a:t> спорт </a:t>
            </a:r>
            <a:r>
              <a:rPr lang="ru-RU" sz="4300" dirty="0" err="1">
                <a:solidFill>
                  <a:srgbClr val="003366"/>
                </a:solidFill>
              </a:rPr>
              <a:t>комплексин</a:t>
            </a:r>
            <a:r>
              <a:rPr lang="ru-RU" sz="4300" dirty="0">
                <a:solidFill>
                  <a:srgbClr val="003366"/>
                </a:solidFill>
              </a:rPr>
              <a:t> </a:t>
            </a:r>
            <a:r>
              <a:rPr lang="ru-RU" sz="4300" dirty="0" err="1">
                <a:solidFill>
                  <a:srgbClr val="003366"/>
                </a:solidFill>
              </a:rPr>
              <a:t>салуу</a:t>
            </a:r>
            <a:endParaRPr lang="ru-RU" sz="4300" dirty="0">
              <a:solidFill>
                <a:srgbClr val="00336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4300" dirty="0">
                <a:solidFill>
                  <a:srgbClr val="003366"/>
                </a:solidFill>
              </a:rPr>
              <a:t>Эски № 3 – А. </a:t>
            </a:r>
            <a:r>
              <a:rPr lang="ru-RU" sz="4300" dirty="0" err="1">
                <a:solidFill>
                  <a:srgbClr val="003366"/>
                </a:solidFill>
              </a:rPr>
              <a:t>Абдылдаев</a:t>
            </a:r>
            <a:r>
              <a:rPr lang="ru-RU" sz="4300" dirty="0">
                <a:solidFill>
                  <a:srgbClr val="003366"/>
                </a:solidFill>
              </a:rPr>
              <a:t> (</a:t>
            </a:r>
            <a:r>
              <a:rPr lang="ru-RU" sz="4300" dirty="0" err="1">
                <a:solidFill>
                  <a:srgbClr val="003366"/>
                </a:solidFill>
              </a:rPr>
              <a:t>мурунку</a:t>
            </a:r>
            <a:r>
              <a:rPr lang="ru-RU" sz="4300" dirty="0">
                <a:solidFill>
                  <a:srgbClr val="003366"/>
                </a:solidFill>
              </a:rPr>
              <a:t>  А.С. Макаренко ) </a:t>
            </a:r>
            <a:r>
              <a:rPr lang="ru-RU" sz="4300" dirty="0" err="1">
                <a:solidFill>
                  <a:srgbClr val="003366"/>
                </a:solidFill>
              </a:rPr>
              <a:t>атындагы</a:t>
            </a:r>
            <a:r>
              <a:rPr lang="ru-RU" sz="4300" dirty="0">
                <a:solidFill>
                  <a:srgbClr val="003366"/>
                </a:solidFill>
              </a:rPr>
              <a:t> </a:t>
            </a:r>
            <a:r>
              <a:rPr lang="ru-RU" sz="4300" dirty="0" err="1">
                <a:solidFill>
                  <a:srgbClr val="003366"/>
                </a:solidFill>
              </a:rPr>
              <a:t>жалпы</a:t>
            </a:r>
            <a:r>
              <a:rPr lang="ru-RU" sz="4300" dirty="0">
                <a:solidFill>
                  <a:srgbClr val="003366"/>
                </a:solidFill>
              </a:rPr>
              <a:t> </a:t>
            </a:r>
            <a:r>
              <a:rPr lang="ru-RU" sz="4300" dirty="0" err="1">
                <a:solidFill>
                  <a:srgbClr val="003366"/>
                </a:solidFill>
              </a:rPr>
              <a:t>билим</a:t>
            </a:r>
            <a:r>
              <a:rPr lang="ru-RU" sz="4300" dirty="0">
                <a:solidFill>
                  <a:srgbClr val="003366"/>
                </a:solidFill>
              </a:rPr>
              <a:t> </a:t>
            </a:r>
            <a:r>
              <a:rPr lang="ru-RU" sz="4300" dirty="0" err="1">
                <a:solidFill>
                  <a:srgbClr val="003366"/>
                </a:solidFill>
              </a:rPr>
              <a:t>берүү</a:t>
            </a:r>
            <a:r>
              <a:rPr lang="ru-RU" sz="4300" dirty="0">
                <a:solidFill>
                  <a:srgbClr val="003366"/>
                </a:solidFill>
              </a:rPr>
              <a:t> </a:t>
            </a:r>
            <a:r>
              <a:rPr lang="ru-RU" sz="4300" dirty="0" err="1">
                <a:solidFill>
                  <a:srgbClr val="003366"/>
                </a:solidFill>
              </a:rPr>
              <a:t>мектебин</a:t>
            </a:r>
            <a:r>
              <a:rPr lang="ru-RU" sz="4300" dirty="0">
                <a:solidFill>
                  <a:srgbClr val="003366"/>
                </a:solidFill>
              </a:rPr>
              <a:t> </a:t>
            </a:r>
            <a:r>
              <a:rPr lang="ru-RU" sz="4300" dirty="0" err="1">
                <a:solidFill>
                  <a:srgbClr val="003366"/>
                </a:solidFill>
              </a:rPr>
              <a:t>толук</a:t>
            </a:r>
            <a:r>
              <a:rPr lang="ru-RU" sz="4300" dirty="0">
                <a:solidFill>
                  <a:srgbClr val="003366"/>
                </a:solidFill>
              </a:rPr>
              <a:t> </a:t>
            </a:r>
            <a:r>
              <a:rPr lang="ru-RU" sz="4300" dirty="0" err="1">
                <a:solidFill>
                  <a:srgbClr val="003366"/>
                </a:solidFill>
              </a:rPr>
              <a:t>түртүрүп</a:t>
            </a:r>
            <a:r>
              <a:rPr lang="ru-RU" sz="4300" dirty="0">
                <a:solidFill>
                  <a:srgbClr val="003366"/>
                </a:solidFill>
              </a:rPr>
              <a:t>, </a:t>
            </a:r>
            <a:r>
              <a:rPr lang="ru-RU" sz="4300" dirty="0" err="1">
                <a:solidFill>
                  <a:srgbClr val="003366"/>
                </a:solidFill>
              </a:rPr>
              <a:t>заманбап</a:t>
            </a:r>
            <a:r>
              <a:rPr lang="ru-RU" sz="4300" dirty="0">
                <a:solidFill>
                  <a:srgbClr val="003366"/>
                </a:solidFill>
              </a:rPr>
              <a:t> </a:t>
            </a:r>
            <a:r>
              <a:rPr lang="ru-RU" sz="4300" dirty="0" err="1">
                <a:solidFill>
                  <a:srgbClr val="003366"/>
                </a:solidFill>
              </a:rPr>
              <a:t>жаңы</a:t>
            </a:r>
            <a:r>
              <a:rPr lang="ru-RU" sz="4300" dirty="0">
                <a:solidFill>
                  <a:srgbClr val="003366"/>
                </a:solidFill>
              </a:rPr>
              <a:t> </a:t>
            </a:r>
            <a:r>
              <a:rPr lang="ru-RU" sz="4300" dirty="0" err="1">
                <a:solidFill>
                  <a:srgbClr val="003366"/>
                </a:solidFill>
              </a:rPr>
              <a:t>жалпы</a:t>
            </a:r>
            <a:r>
              <a:rPr lang="ru-RU" sz="4300" dirty="0">
                <a:solidFill>
                  <a:srgbClr val="003366"/>
                </a:solidFill>
              </a:rPr>
              <a:t> </a:t>
            </a:r>
            <a:r>
              <a:rPr lang="ru-RU" sz="4300" dirty="0" err="1">
                <a:solidFill>
                  <a:srgbClr val="003366"/>
                </a:solidFill>
              </a:rPr>
              <a:t>билим</a:t>
            </a:r>
            <a:r>
              <a:rPr lang="ru-RU" sz="4300" dirty="0">
                <a:solidFill>
                  <a:srgbClr val="003366"/>
                </a:solidFill>
              </a:rPr>
              <a:t> </a:t>
            </a:r>
            <a:r>
              <a:rPr lang="ru-RU" sz="4300" dirty="0" err="1">
                <a:solidFill>
                  <a:srgbClr val="003366"/>
                </a:solidFill>
              </a:rPr>
              <a:t>берүү</a:t>
            </a:r>
            <a:r>
              <a:rPr lang="ru-RU" sz="4300" dirty="0">
                <a:solidFill>
                  <a:srgbClr val="003366"/>
                </a:solidFill>
              </a:rPr>
              <a:t> </a:t>
            </a:r>
            <a:r>
              <a:rPr lang="ru-RU" sz="4300" dirty="0" err="1">
                <a:solidFill>
                  <a:srgbClr val="003366"/>
                </a:solidFill>
              </a:rPr>
              <a:t>мектебин</a:t>
            </a:r>
            <a:r>
              <a:rPr lang="ru-RU" sz="4300" dirty="0">
                <a:solidFill>
                  <a:srgbClr val="003366"/>
                </a:solidFill>
              </a:rPr>
              <a:t> </a:t>
            </a:r>
            <a:r>
              <a:rPr lang="ru-RU" sz="4300" dirty="0" err="1">
                <a:solidFill>
                  <a:srgbClr val="003366"/>
                </a:solidFill>
              </a:rPr>
              <a:t>куруу</a:t>
            </a:r>
            <a:r>
              <a:rPr lang="ru-RU" sz="4300" dirty="0">
                <a:solidFill>
                  <a:srgbClr val="003366"/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4300" dirty="0" err="1">
                <a:solidFill>
                  <a:srgbClr val="003366"/>
                </a:solidFill>
              </a:rPr>
              <a:t>Заманбап</a:t>
            </a:r>
            <a:r>
              <a:rPr lang="ru-RU" sz="4300" dirty="0">
                <a:solidFill>
                  <a:srgbClr val="003366"/>
                </a:solidFill>
              </a:rPr>
              <a:t> спорт комплекс </a:t>
            </a:r>
            <a:r>
              <a:rPr lang="ru-RU" sz="4300" dirty="0" err="1">
                <a:solidFill>
                  <a:srgbClr val="003366"/>
                </a:solidFill>
              </a:rPr>
              <a:t>куруу</a:t>
            </a:r>
            <a:r>
              <a:rPr lang="ru-RU" sz="4300" dirty="0">
                <a:solidFill>
                  <a:srgbClr val="003366"/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4300" dirty="0" err="1">
                <a:solidFill>
                  <a:srgbClr val="003366"/>
                </a:solidFill>
              </a:rPr>
              <a:t>Калктуу</a:t>
            </a:r>
            <a:r>
              <a:rPr lang="ru-RU" sz="4300" dirty="0">
                <a:solidFill>
                  <a:srgbClr val="003366"/>
                </a:solidFill>
              </a:rPr>
              <a:t> </a:t>
            </a:r>
            <a:r>
              <a:rPr lang="ru-RU" sz="4300" dirty="0" err="1">
                <a:solidFill>
                  <a:srgbClr val="003366"/>
                </a:solidFill>
              </a:rPr>
              <a:t>конуштарында</a:t>
            </a:r>
            <a:r>
              <a:rPr lang="ru-RU" sz="4300" dirty="0">
                <a:solidFill>
                  <a:srgbClr val="003366"/>
                </a:solidFill>
              </a:rPr>
              <a:t>  2 ФАП </a:t>
            </a:r>
            <a:r>
              <a:rPr lang="ru-RU" sz="4300" dirty="0" err="1">
                <a:solidFill>
                  <a:srgbClr val="003366"/>
                </a:solidFill>
              </a:rPr>
              <a:t>куруу</a:t>
            </a:r>
            <a:r>
              <a:rPr lang="ru-RU" sz="4300" dirty="0">
                <a:solidFill>
                  <a:srgbClr val="003366"/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4300" dirty="0">
                <a:solidFill>
                  <a:srgbClr val="003366"/>
                </a:solidFill>
              </a:rPr>
              <a:t>Шаар </a:t>
            </a:r>
            <a:r>
              <a:rPr lang="ru-RU" sz="4300" dirty="0" err="1">
                <a:solidFill>
                  <a:srgbClr val="003366"/>
                </a:solidFill>
              </a:rPr>
              <a:t>ичиндеги</a:t>
            </a:r>
            <a:r>
              <a:rPr lang="ru-RU" sz="4300" dirty="0">
                <a:solidFill>
                  <a:srgbClr val="003366"/>
                </a:solidFill>
              </a:rPr>
              <a:t>  </a:t>
            </a:r>
            <a:r>
              <a:rPr lang="ru-RU" sz="4300" dirty="0" err="1">
                <a:solidFill>
                  <a:srgbClr val="003366"/>
                </a:solidFill>
              </a:rPr>
              <a:t>жалпы</a:t>
            </a:r>
            <a:r>
              <a:rPr lang="ru-RU" sz="4300" dirty="0">
                <a:solidFill>
                  <a:srgbClr val="003366"/>
                </a:solidFill>
              </a:rPr>
              <a:t> 11 </a:t>
            </a:r>
            <a:r>
              <a:rPr lang="ru-RU" sz="4300" dirty="0" err="1">
                <a:solidFill>
                  <a:srgbClr val="003366"/>
                </a:solidFill>
              </a:rPr>
              <a:t>көчөнү</a:t>
            </a:r>
            <a:r>
              <a:rPr lang="ru-RU" sz="4300" dirty="0">
                <a:solidFill>
                  <a:srgbClr val="003366"/>
                </a:solidFill>
              </a:rPr>
              <a:t> </a:t>
            </a:r>
            <a:r>
              <a:rPr lang="ru-RU" sz="4300" dirty="0" err="1">
                <a:solidFill>
                  <a:srgbClr val="003366"/>
                </a:solidFill>
              </a:rPr>
              <a:t>реконструкциялоо</a:t>
            </a:r>
            <a:endParaRPr lang="ru-RU" sz="4300" dirty="0">
              <a:solidFill>
                <a:srgbClr val="00336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4300" dirty="0">
                <a:solidFill>
                  <a:srgbClr val="003366"/>
                </a:solidFill>
              </a:rPr>
              <a:t>МИК </a:t>
            </a:r>
            <a:r>
              <a:rPr lang="ru-RU" sz="4300" dirty="0" err="1">
                <a:solidFill>
                  <a:srgbClr val="003366"/>
                </a:solidFill>
              </a:rPr>
              <a:t>мамлекеттик</a:t>
            </a:r>
            <a:r>
              <a:rPr lang="ru-RU" sz="4300" dirty="0">
                <a:solidFill>
                  <a:srgbClr val="003366"/>
                </a:solidFill>
              </a:rPr>
              <a:t> </a:t>
            </a:r>
            <a:r>
              <a:rPr lang="ru-RU" sz="4300" dirty="0" err="1">
                <a:solidFill>
                  <a:srgbClr val="003366"/>
                </a:solidFill>
              </a:rPr>
              <a:t>ипотекалык</a:t>
            </a:r>
            <a:r>
              <a:rPr lang="ru-RU" sz="4300" dirty="0">
                <a:solidFill>
                  <a:srgbClr val="003366"/>
                </a:solidFill>
              </a:rPr>
              <a:t>  </a:t>
            </a:r>
            <a:r>
              <a:rPr lang="ru-RU" sz="4300" dirty="0" err="1">
                <a:solidFill>
                  <a:srgbClr val="003366"/>
                </a:solidFill>
              </a:rPr>
              <a:t>турак</a:t>
            </a:r>
            <a:r>
              <a:rPr lang="ru-RU" sz="4300" dirty="0">
                <a:solidFill>
                  <a:srgbClr val="003366"/>
                </a:solidFill>
              </a:rPr>
              <a:t> </a:t>
            </a:r>
            <a:r>
              <a:rPr lang="ru-RU" sz="4300" dirty="0" err="1">
                <a:solidFill>
                  <a:srgbClr val="003366"/>
                </a:solidFill>
              </a:rPr>
              <a:t>жай</a:t>
            </a:r>
            <a:r>
              <a:rPr lang="ru-RU" sz="4300" dirty="0">
                <a:solidFill>
                  <a:srgbClr val="003366"/>
                </a:solidFill>
              </a:rPr>
              <a:t> </a:t>
            </a:r>
            <a:r>
              <a:rPr lang="ru-RU" sz="4300" dirty="0" err="1">
                <a:solidFill>
                  <a:srgbClr val="003366"/>
                </a:solidFill>
              </a:rPr>
              <a:t>комплексин</a:t>
            </a:r>
            <a:r>
              <a:rPr lang="ru-RU" sz="4300" dirty="0">
                <a:solidFill>
                  <a:srgbClr val="003366"/>
                </a:solidFill>
              </a:rPr>
              <a:t> </a:t>
            </a:r>
            <a:r>
              <a:rPr lang="ru-RU" sz="4300" dirty="0" err="1">
                <a:solidFill>
                  <a:srgbClr val="003366"/>
                </a:solidFill>
              </a:rPr>
              <a:t>куруу</a:t>
            </a:r>
            <a:endParaRPr lang="ru-RU" sz="4300" dirty="0">
              <a:solidFill>
                <a:srgbClr val="00336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4300" dirty="0">
                <a:solidFill>
                  <a:srgbClr val="003366"/>
                </a:solidFill>
              </a:rPr>
              <a:t>ФОК </a:t>
            </a:r>
            <a:r>
              <a:rPr lang="ru-RU" sz="4300" dirty="0" err="1">
                <a:solidFill>
                  <a:srgbClr val="003366"/>
                </a:solidFill>
              </a:rPr>
              <a:t>куруу</a:t>
            </a:r>
            <a:r>
              <a:rPr lang="ru-RU" sz="4300" dirty="0">
                <a:solidFill>
                  <a:srgbClr val="003366"/>
                </a:solidFill>
              </a:rPr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6074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FD3547-E671-4815-8AE9-2B249B1E48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" y="347133"/>
            <a:ext cx="11841481" cy="609600"/>
          </a:xfrm>
        </p:spPr>
        <p:txBody>
          <a:bodyPr/>
          <a:lstStyle/>
          <a:p>
            <a:pPr algn="ctr"/>
            <a:r>
              <a:rPr lang="ky-KG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Алдыдагы пландар:</a:t>
            </a:r>
            <a:endParaRPr lang="ru-RU" sz="6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 flipV="1">
            <a:off x="626533" y="6163732"/>
            <a:ext cx="45719" cy="8466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26533" y="956733"/>
            <a:ext cx="1138258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y-KG" dirty="0">
              <a:highlight>
                <a:srgbClr val="00FF00"/>
              </a:highlight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8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Балыкчы</a:t>
            </a:r>
            <a:r>
              <a:rPr lang="ru-RU" sz="28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шаарынын</a:t>
            </a:r>
            <a:r>
              <a:rPr lang="ru-RU" sz="28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Көк-Мойнок</a:t>
            </a:r>
            <a:r>
              <a:rPr lang="ru-RU" sz="28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-1 , Кок- Мойнок-2 </a:t>
            </a:r>
            <a:r>
              <a:rPr lang="ru-RU" sz="28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калктуу</a:t>
            </a:r>
            <a:r>
              <a:rPr lang="ru-RU" sz="28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конуштарына</a:t>
            </a:r>
            <a:r>
              <a:rPr lang="ru-RU" sz="28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80-100 </a:t>
            </a:r>
            <a:r>
              <a:rPr lang="ru-RU" sz="28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орундуу</a:t>
            </a:r>
            <a:r>
              <a:rPr lang="ru-RU" sz="28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заманбап</a:t>
            </a:r>
            <a:r>
              <a:rPr lang="ru-RU" sz="28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бала </a:t>
            </a:r>
            <a:r>
              <a:rPr lang="ru-RU" sz="28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</a:t>
            </a:r>
            <a:r>
              <a:rPr lang="ru-RU" sz="28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куруу</a:t>
            </a:r>
            <a:endParaRPr lang="ru-RU" sz="28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8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Заманбап</a:t>
            </a:r>
            <a:r>
              <a:rPr lang="ru-RU" sz="28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Адал</a:t>
            </a:r>
            <a:r>
              <a:rPr lang="ru-RU" sz="28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паркын</a:t>
            </a:r>
            <a:r>
              <a:rPr lang="ru-RU" sz="28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куруу</a:t>
            </a:r>
            <a:endParaRPr lang="ru-RU" sz="28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станциясы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ири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инвестициялык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лодбоорлун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алкагында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тузулгөн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мемарандумдун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негизинде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-100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орундуу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реабилитациялык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борбору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куруу</a:t>
            </a:r>
            <a:endParaRPr lang="ru-RU" sz="20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-100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оурнду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бала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куруу</a:t>
            </a:r>
            <a:endParaRPr lang="ru-RU" sz="20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Балыкчы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шаардык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маданият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бөлүмүн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толук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капиталдык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ремонтон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өткөрүү</a:t>
            </a:r>
            <a:endParaRPr lang="ru-RU" sz="20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Ак-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Куу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мейманканасын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реконструкциялоо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болжол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менен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545 млн.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сомго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долбоорлор</a:t>
            </a:r>
            <a:r>
              <a:rPr lang="ru-RU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даярдалууда</a:t>
            </a:r>
            <a:endParaRPr lang="ru-RU" sz="20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flipV="1">
            <a:off x="1312332" y="3596838"/>
            <a:ext cx="73490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</p:txBody>
      </p:sp>
    </p:spTree>
    <p:extLst>
      <p:ext uri="{BB962C8B-B14F-4D97-AF65-F5344CB8AC3E}">
        <p14:creationId xmlns:p14="http://schemas.microsoft.com/office/powerpoint/2010/main" val="11617483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1599" y="303746"/>
            <a:ext cx="12454466" cy="170806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300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oboto" pitchFamily="2" charset="0"/>
                <a:ea typeface="Roboto" pitchFamily="2" charset="0"/>
                <a:cs typeface="Segoe UI Light" panose="020B0502040204020203" pitchFamily="34" charset="0"/>
              </a:rPr>
              <a:t> </a:t>
            </a:r>
            <a:r>
              <a:rPr lang="ru-RU" sz="6000" b="1" dirty="0" err="1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rPr>
              <a:t>Өнүгүүнүн</a:t>
            </a:r>
            <a:r>
              <a:rPr lang="ru-RU" sz="60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rPr>
              <a:t> </a:t>
            </a:r>
            <a:r>
              <a:rPr lang="ru-RU" sz="6000" b="1" dirty="0" err="1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rPr>
              <a:t>н</a:t>
            </a:r>
            <a:r>
              <a:rPr lang="ru-RU" sz="6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rPr>
              <a:t>егизги</a:t>
            </a:r>
            <a:r>
              <a:rPr lang="ru-RU" sz="60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rPr>
              <a:t> </a:t>
            </a:r>
            <a:r>
              <a:rPr lang="ru-RU" sz="6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rPr>
              <a:t>багыттары</a:t>
            </a:r>
            <a:r>
              <a:rPr lang="ru-RU" sz="60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rPr>
              <a:t>:</a:t>
            </a:r>
            <a:endParaRPr lang="en-US" sz="6000" b="1" dirty="0">
              <a:solidFill>
                <a:srgbClr val="FF0000"/>
              </a:solidFill>
              <a:latin typeface="Times New Roman" panose="02020603050405020304" pitchFamily="18" charset="0"/>
              <a:ea typeface="Roboto" pitchFamily="2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612571" y="1393371"/>
            <a:ext cx="744582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003366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rPr>
              <a:t>Экономика, финансы, инвестиция </a:t>
            </a:r>
            <a:r>
              <a:rPr lang="ru-RU" sz="4400" b="1" dirty="0" err="1">
                <a:solidFill>
                  <a:srgbClr val="003366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rPr>
              <a:t>тармагы</a:t>
            </a:r>
            <a:endParaRPr lang="ru-RU" sz="4400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497666" y="5107704"/>
            <a:ext cx="927946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err="1">
                <a:solidFill>
                  <a:srgbClr val="003366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rPr>
              <a:t>Социалдык</a:t>
            </a:r>
            <a:r>
              <a:rPr lang="ru-RU" sz="4400" b="1" dirty="0">
                <a:solidFill>
                  <a:srgbClr val="003366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003366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rPr>
              <a:t>тармак</a:t>
            </a:r>
            <a:endParaRPr lang="ru-RU" sz="4400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045622" y="2956411"/>
            <a:ext cx="9043419" cy="4216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807339" y="5224194"/>
            <a:ext cx="9043419" cy="149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8" descr="вектор творческий фонд растет иллюстрация материал, экономика клипарт,  Подниматься, восходящая кривая PNG и вектор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5" t="18350" r="-1" b="7164"/>
          <a:stretch/>
        </p:blipFill>
        <p:spPr bwMode="auto">
          <a:xfrm>
            <a:off x="643686" y="1360843"/>
            <a:ext cx="1335949" cy="1375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У россиян сформировались иждивенческие ожидания»: почему растут долги за ЖКХ?  | Ваганова Ирина Станиславовна, 05 марта 202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686" y="3429000"/>
            <a:ext cx="1335949" cy="1291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Социальная защита населения Железнодорожного района города Красноярска -  Home | Faceboo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06" y="5275736"/>
            <a:ext cx="1335949" cy="1375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4F52A24-6C56-4059-9936-18038B97778B}"/>
              </a:ext>
            </a:extLst>
          </p:cNvPr>
          <p:cNvSpPr/>
          <p:nvPr/>
        </p:nvSpPr>
        <p:spPr>
          <a:xfrm>
            <a:off x="2192867" y="2736017"/>
            <a:ext cx="1015153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4400" b="1" dirty="0">
              <a:solidFill>
                <a:srgbClr val="003366"/>
              </a:solidFill>
              <a:latin typeface="Times New Roman" panose="02020603050405020304" pitchFamily="18" charset="0"/>
              <a:ea typeface="Roboto" pitchFamily="2" charset="0"/>
              <a:cs typeface="Times New Roman" panose="02020603050405020304" pitchFamily="18" charset="0"/>
            </a:endParaRPr>
          </a:p>
          <a:p>
            <a:pPr lvl="0"/>
            <a:r>
              <a:rPr lang="ru-RU" sz="4400" b="1" dirty="0">
                <a:solidFill>
                  <a:srgbClr val="003366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rPr>
              <a:t>Инфраструктура, </a:t>
            </a:r>
            <a:r>
              <a:rPr lang="ru-RU" sz="4400" b="1" dirty="0" err="1">
                <a:solidFill>
                  <a:srgbClr val="003366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rPr>
              <a:t>айыл</a:t>
            </a:r>
            <a:r>
              <a:rPr lang="ru-RU" sz="4400" b="1" dirty="0">
                <a:solidFill>
                  <a:srgbClr val="003366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003366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rPr>
              <a:t>чарба</a:t>
            </a:r>
            <a:r>
              <a:rPr lang="ru-RU" sz="4400" b="1" dirty="0">
                <a:solidFill>
                  <a:srgbClr val="003366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003366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rPr>
              <a:t>жана</a:t>
            </a:r>
            <a:r>
              <a:rPr lang="ru-RU" sz="4400" b="1" dirty="0">
                <a:solidFill>
                  <a:srgbClr val="003366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rPr>
              <a:t>  </a:t>
            </a:r>
            <a:r>
              <a:rPr lang="ru-RU" sz="4400" b="1" dirty="0" err="1">
                <a:solidFill>
                  <a:srgbClr val="003366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rPr>
              <a:t>калктуу</a:t>
            </a:r>
            <a:r>
              <a:rPr lang="ru-RU" sz="4400" b="1" dirty="0">
                <a:solidFill>
                  <a:srgbClr val="003366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003366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rPr>
              <a:t>конуштарды</a:t>
            </a:r>
            <a:r>
              <a:rPr lang="ru-RU" sz="4400" b="1" dirty="0">
                <a:solidFill>
                  <a:srgbClr val="003366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003366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rPr>
              <a:t>өнүктүрүү</a:t>
            </a:r>
            <a:endParaRPr lang="ru-RU" sz="4400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308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2137A74-9B9E-451E-987B-0C77E788D2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012" y="0"/>
            <a:ext cx="12261012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74D9F39-193C-4FB8-86ED-D932EBB996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258" y="4651308"/>
            <a:ext cx="11452702" cy="2283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899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699249" y="1600201"/>
          <a:ext cx="11022102" cy="4475234"/>
        </p:xfrm>
        <a:graphic>
          <a:graphicData uri="http://schemas.openxmlformats.org/drawingml/2006/table">
            <a:tbl>
              <a:tblPr/>
              <a:tblGrid>
                <a:gridCol w="1837017">
                  <a:extLst>
                    <a:ext uri="{9D8B030D-6E8A-4147-A177-3AD203B41FA5}">
                      <a16:colId xmlns:a16="http://schemas.microsoft.com/office/drawing/2014/main" val="3240952166"/>
                    </a:ext>
                  </a:extLst>
                </a:gridCol>
                <a:gridCol w="1837017">
                  <a:extLst>
                    <a:ext uri="{9D8B030D-6E8A-4147-A177-3AD203B41FA5}">
                      <a16:colId xmlns:a16="http://schemas.microsoft.com/office/drawing/2014/main" val="2130136180"/>
                    </a:ext>
                  </a:extLst>
                </a:gridCol>
                <a:gridCol w="1837017">
                  <a:extLst>
                    <a:ext uri="{9D8B030D-6E8A-4147-A177-3AD203B41FA5}">
                      <a16:colId xmlns:a16="http://schemas.microsoft.com/office/drawing/2014/main" val="4268329739"/>
                    </a:ext>
                  </a:extLst>
                </a:gridCol>
                <a:gridCol w="1837017">
                  <a:extLst>
                    <a:ext uri="{9D8B030D-6E8A-4147-A177-3AD203B41FA5}">
                      <a16:colId xmlns:a16="http://schemas.microsoft.com/office/drawing/2014/main" val="207412370"/>
                    </a:ext>
                  </a:extLst>
                </a:gridCol>
                <a:gridCol w="1837017">
                  <a:extLst>
                    <a:ext uri="{9D8B030D-6E8A-4147-A177-3AD203B41FA5}">
                      <a16:colId xmlns:a16="http://schemas.microsoft.com/office/drawing/2014/main" val="1252785289"/>
                    </a:ext>
                  </a:extLst>
                </a:gridCol>
                <a:gridCol w="1837017">
                  <a:extLst>
                    <a:ext uri="{9D8B030D-6E8A-4147-A177-3AD203B41FA5}">
                      <a16:colId xmlns:a16="http://schemas.microsoft.com/office/drawing/2014/main" val="1657136175"/>
                    </a:ext>
                  </a:extLst>
                </a:gridCol>
              </a:tblGrid>
              <a:tr h="374594">
                <a:tc rowSpan="2">
                  <a:txBody>
                    <a:bodyPr/>
                    <a:lstStyle/>
                    <a:p>
                      <a:r>
                        <a:rPr lang="ru-RU" sz="1600" b="1" dirty="0"/>
                        <a:t>  </a:t>
                      </a:r>
                    </a:p>
                  </a:txBody>
                  <a:tcPr marL="82584" marR="82584" marT="41292" marB="41292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r>
                        <a:rPr lang="ru-RU" sz="2400" b="1" dirty="0">
                          <a:solidFill>
                            <a:srgbClr val="003366"/>
                          </a:solidFill>
                        </a:rPr>
                        <a:t>2025-жылдын 12 </a:t>
                      </a:r>
                      <a:r>
                        <a:rPr lang="ru-RU" sz="2400" b="1" dirty="0" err="1">
                          <a:solidFill>
                            <a:srgbClr val="003366"/>
                          </a:solidFill>
                        </a:rPr>
                        <a:t>айы</a:t>
                      </a:r>
                      <a:r>
                        <a:rPr lang="ru-RU" sz="2400" b="1" dirty="0">
                          <a:solidFill>
                            <a:srgbClr val="003366"/>
                          </a:solidFill>
                        </a:rPr>
                        <a:t> (мин сом) </a:t>
                      </a:r>
                    </a:p>
                  </a:txBody>
                  <a:tcPr marL="82584" marR="82584" marT="41292" marB="41292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600" b="1" dirty="0"/>
                        <a:t>  </a:t>
                      </a:r>
                    </a:p>
                    <a:p>
                      <a:r>
                        <a:rPr lang="ru-RU" sz="1600" b="1" dirty="0" err="1">
                          <a:solidFill>
                            <a:srgbClr val="FF0000"/>
                          </a:solidFill>
                        </a:rPr>
                        <a:t>Өткөн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rgbClr val="FF0000"/>
                          </a:solidFill>
                        </a:rPr>
                        <a:t>жылга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rgbClr val="FF0000"/>
                          </a:solidFill>
                        </a:rPr>
                        <a:t>салыштырмалуу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</a:txBody>
                  <a:tcPr marL="82584" marR="82584" marT="41292" marB="41292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600" b="1" dirty="0"/>
                        <a:t>  </a:t>
                      </a:r>
                    </a:p>
                    <a:p>
                      <a:r>
                        <a:rPr lang="ru-RU" sz="1600" b="1" dirty="0" err="1">
                          <a:solidFill>
                            <a:srgbClr val="FF0000"/>
                          </a:solidFill>
                        </a:rPr>
                        <a:t>Өсүү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</a:rPr>
                        <a:t>  </a:t>
                      </a:r>
                      <a:r>
                        <a:rPr lang="ru-RU" sz="1600" b="1" dirty="0" err="1">
                          <a:solidFill>
                            <a:srgbClr val="FF0000"/>
                          </a:solidFill>
                        </a:rPr>
                        <a:t>ыргагы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</a:txBody>
                  <a:tcPr marL="82584" marR="82584" marT="41292" marB="41292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1261038"/>
                  </a:ext>
                </a:extLst>
              </a:tr>
              <a:tr h="12174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err="1">
                          <a:solidFill>
                            <a:srgbClr val="FF0000"/>
                          </a:solidFill>
                        </a:rPr>
                        <a:t>Бекитилген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</a:rPr>
                        <a:t> план </a:t>
                      </a:r>
                    </a:p>
                  </a:txBody>
                  <a:tcPr marL="82584" marR="82584" marT="41292" marB="41292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err="1">
                          <a:solidFill>
                            <a:srgbClr val="FF0000"/>
                          </a:solidFill>
                        </a:rPr>
                        <a:t>Накталай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rgbClr val="FF0000"/>
                          </a:solidFill>
                        </a:rPr>
                        <a:t>чогултулду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</a:txBody>
                  <a:tcPr marL="82584" marR="82584" marT="41292" marB="41292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err="1">
                          <a:solidFill>
                            <a:srgbClr val="FF0000"/>
                          </a:solidFill>
                        </a:rPr>
                        <a:t>Аткарылышы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</a:rPr>
                        <a:t> % </a:t>
                      </a:r>
                    </a:p>
                  </a:txBody>
                  <a:tcPr marL="82584" marR="82584" marT="41292" marB="41292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82584" marR="82584" marT="41292" marB="41292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82584" marR="82584" marT="41292" marB="41292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9524147"/>
                  </a:ext>
                </a:extLst>
              </a:tr>
              <a:tr h="936486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FF0000"/>
                          </a:solidFill>
                        </a:rPr>
                        <a:t>БААРДЫГЫ: </a:t>
                      </a:r>
                    </a:p>
                  </a:txBody>
                  <a:tcPr marL="82584" marR="82584" marT="41292" marB="41292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3366"/>
                          </a:solidFill>
                        </a:rPr>
                        <a:t>818 млн 883 </a:t>
                      </a:r>
                      <a:r>
                        <a:rPr lang="ru-RU" sz="1600" b="1" dirty="0" err="1">
                          <a:solidFill>
                            <a:srgbClr val="003366"/>
                          </a:solidFill>
                        </a:rPr>
                        <a:t>миң</a:t>
                      </a:r>
                      <a:r>
                        <a:rPr lang="ru-RU" sz="1600" b="1" dirty="0">
                          <a:solidFill>
                            <a:srgbClr val="003366"/>
                          </a:solidFill>
                        </a:rPr>
                        <a:t> сом</a:t>
                      </a:r>
                    </a:p>
                  </a:txBody>
                  <a:tcPr marL="82584" marR="82584" marT="41292" marB="41292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3366"/>
                          </a:solidFill>
                        </a:rPr>
                        <a:t>848 млн  159 </a:t>
                      </a:r>
                      <a:r>
                        <a:rPr lang="ru-RU" sz="1600" b="1" dirty="0" err="1">
                          <a:solidFill>
                            <a:srgbClr val="003366"/>
                          </a:solidFill>
                        </a:rPr>
                        <a:t>миң</a:t>
                      </a:r>
                      <a:r>
                        <a:rPr lang="ru-RU" sz="1600" b="1" dirty="0">
                          <a:solidFill>
                            <a:srgbClr val="003366"/>
                          </a:solidFill>
                        </a:rPr>
                        <a:t> сом</a:t>
                      </a:r>
                    </a:p>
                  </a:txBody>
                  <a:tcPr marL="82584" marR="82584" marT="41292" marB="41292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3366"/>
                          </a:solidFill>
                        </a:rPr>
                        <a:t>103,6 % </a:t>
                      </a:r>
                    </a:p>
                  </a:txBody>
                  <a:tcPr marL="82584" marR="82584" marT="41292" marB="41292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3366"/>
                          </a:solidFill>
                        </a:rPr>
                        <a:t>176 млн 260 </a:t>
                      </a:r>
                      <a:r>
                        <a:rPr lang="ru-RU" sz="1600" b="1" dirty="0" err="1">
                          <a:solidFill>
                            <a:srgbClr val="003366"/>
                          </a:solidFill>
                        </a:rPr>
                        <a:t>миң</a:t>
                      </a:r>
                      <a:r>
                        <a:rPr lang="ru-RU" sz="1600" b="1" dirty="0">
                          <a:solidFill>
                            <a:srgbClr val="003366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rgbClr val="003366"/>
                          </a:solidFill>
                        </a:rPr>
                        <a:t>сомго</a:t>
                      </a:r>
                      <a:r>
                        <a:rPr lang="ru-RU" sz="1600" b="1" dirty="0">
                          <a:solidFill>
                            <a:srgbClr val="003366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rgbClr val="003366"/>
                          </a:solidFill>
                        </a:rPr>
                        <a:t>көп</a:t>
                      </a:r>
                      <a:r>
                        <a:rPr lang="ru-RU" sz="1600" b="1" dirty="0">
                          <a:solidFill>
                            <a:srgbClr val="003366"/>
                          </a:solidFill>
                        </a:rPr>
                        <a:t> </a:t>
                      </a:r>
                    </a:p>
                  </a:txBody>
                  <a:tcPr marL="82584" marR="82584" marT="41292" marB="41292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3366"/>
                          </a:solidFill>
                        </a:rPr>
                        <a:t>126,2 % </a:t>
                      </a:r>
                    </a:p>
                  </a:txBody>
                  <a:tcPr marL="82584" marR="82584" marT="41292" marB="41292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4812759"/>
                  </a:ext>
                </a:extLst>
              </a:tr>
              <a:tr h="936486">
                <a:tc>
                  <a:txBody>
                    <a:bodyPr/>
                    <a:lstStyle/>
                    <a:p>
                      <a:r>
                        <a:rPr lang="ru-RU" sz="1600" b="1" dirty="0" err="1">
                          <a:solidFill>
                            <a:srgbClr val="FF0000"/>
                          </a:solidFill>
                        </a:rPr>
                        <a:t>Респ.Бюджет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</a:txBody>
                  <a:tcPr marL="82584" marR="82584" marT="41292" marB="41292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3366"/>
                          </a:solidFill>
                        </a:rPr>
                        <a:t>576 млн 571 </a:t>
                      </a:r>
                      <a:r>
                        <a:rPr lang="ru-RU" sz="1600" b="1" dirty="0" err="1">
                          <a:solidFill>
                            <a:srgbClr val="003366"/>
                          </a:solidFill>
                        </a:rPr>
                        <a:t>миң</a:t>
                      </a:r>
                      <a:r>
                        <a:rPr lang="ru-RU" sz="1600" b="1" dirty="0">
                          <a:solidFill>
                            <a:srgbClr val="003366"/>
                          </a:solidFill>
                        </a:rPr>
                        <a:t> сом</a:t>
                      </a:r>
                    </a:p>
                  </a:txBody>
                  <a:tcPr marL="82584" marR="82584" marT="41292" marB="41292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3366"/>
                          </a:solidFill>
                        </a:rPr>
                        <a:t>576 млн 633 </a:t>
                      </a:r>
                      <a:r>
                        <a:rPr lang="ru-RU" sz="1600" b="1" dirty="0" err="1">
                          <a:solidFill>
                            <a:srgbClr val="003366"/>
                          </a:solidFill>
                        </a:rPr>
                        <a:t>миң</a:t>
                      </a:r>
                      <a:r>
                        <a:rPr lang="ru-RU" sz="1600" b="1" dirty="0">
                          <a:solidFill>
                            <a:srgbClr val="003366"/>
                          </a:solidFill>
                        </a:rPr>
                        <a:t> сом</a:t>
                      </a:r>
                    </a:p>
                  </a:txBody>
                  <a:tcPr marL="82584" marR="82584" marT="41292" marB="41292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3366"/>
                          </a:solidFill>
                        </a:rPr>
                        <a:t>100,1 %</a:t>
                      </a:r>
                    </a:p>
                  </a:txBody>
                  <a:tcPr marL="82584" marR="82584" marT="41292" marB="41292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3366"/>
                          </a:solidFill>
                        </a:rPr>
                        <a:t>134 млн 747миң </a:t>
                      </a:r>
                      <a:r>
                        <a:rPr lang="ru-RU" sz="1600" b="1" dirty="0" err="1">
                          <a:solidFill>
                            <a:srgbClr val="003366"/>
                          </a:solidFill>
                        </a:rPr>
                        <a:t>сомго</a:t>
                      </a:r>
                      <a:r>
                        <a:rPr lang="ru-RU" sz="1600" b="1" dirty="0">
                          <a:solidFill>
                            <a:srgbClr val="003366"/>
                          </a:solidFill>
                        </a:rPr>
                        <a:t>  </a:t>
                      </a:r>
                      <a:r>
                        <a:rPr lang="ru-RU" sz="1600" b="1" dirty="0" err="1">
                          <a:solidFill>
                            <a:srgbClr val="003366"/>
                          </a:solidFill>
                        </a:rPr>
                        <a:t>көп</a:t>
                      </a:r>
                      <a:r>
                        <a:rPr lang="ru-RU" sz="1600" b="1" dirty="0">
                          <a:solidFill>
                            <a:srgbClr val="003366"/>
                          </a:solidFill>
                        </a:rPr>
                        <a:t> </a:t>
                      </a:r>
                    </a:p>
                  </a:txBody>
                  <a:tcPr marL="82584" marR="82584" marT="41292" marB="41292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3366"/>
                          </a:solidFill>
                        </a:rPr>
                        <a:t>130,5 % </a:t>
                      </a:r>
                    </a:p>
                  </a:txBody>
                  <a:tcPr marL="82584" marR="82584" marT="41292" marB="41292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3395643"/>
                  </a:ext>
                </a:extLst>
              </a:tr>
              <a:tr h="936486">
                <a:tc>
                  <a:txBody>
                    <a:bodyPr/>
                    <a:lstStyle/>
                    <a:p>
                      <a:r>
                        <a:rPr lang="ru-RU" sz="1600" b="1" dirty="0" err="1">
                          <a:solidFill>
                            <a:srgbClr val="FF0000"/>
                          </a:solidFill>
                        </a:rPr>
                        <a:t>Жерг.бюджет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</a:txBody>
                  <a:tcPr marL="82584" marR="82584" marT="41292" marB="41292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3366"/>
                          </a:solidFill>
                        </a:rPr>
                        <a:t>242 млн 313 </a:t>
                      </a:r>
                      <a:r>
                        <a:rPr lang="ru-RU" sz="1600" b="1" dirty="0" err="1">
                          <a:solidFill>
                            <a:srgbClr val="003366"/>
                          </a:solidFill>
                        </a:rPr>
                        <a:t>миң</a:t>
                      </a:r>
                      <a:r>
                        <a:rPr lang="ru-RU" sz="1600" b="1" dirty="0">
                          <a:solidFill>
                            <a:srgbClr val="003366"/>
                          </a:solidFill>
                        </a:rPr>
                        <a:t> сом</a:t>
                      </a:r>
                    </a:p>
                  </a:txBody>
                  <a:tcPr marL="82584" marR="82584" marT="41292" marB="41292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3366"/>
                          </a:solidFill>
                        </a:rPr>
                        <a:t>271 млн 526 </a:t>
                      </a:r>
                      <a:r>
                        <a:rPr lang="ru-RU" sz="1600" b="1" dirty="0" err="1">
                          <a:solidFill>
                            <a:srgbClr val="003366"/>
                          </a:solidFill>
                        </a:rPr>
                        <a:t>миң</a:t>
                      </a:r>
                      <a:r>
                        <a:rPr lang="ru-RU" sz="1600" b="1" dirty="0">
                          <a:solidFill>
                            <a:srgbClr val="003366"/>
                          </a:solidFill>
                        </a:rPr>
                        <a:t> сом</a:t>
                      </a:r>
                    </a:p>
                  </a:txBody>
                  <a:tcPr marL="82584" marR="82584" marT="41292" marB="41292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3366"/>
                          </a:solidFill>
                        </a:rPr>
                        <a:t>112,1 % </a:t>
                      </a:r>
                    </a:p>
                  </a:txBody>
                  <a:tcPr marL="82584" marR="82584" marT="41292" marB="41292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3366"/>
                          </a:solidFill>
                        </a:rPr>
                        <a:t>41 млн 513 </a:t>
                      </a:r>
                      <a:r>
                        <a:rPr lang="ru-RU" sz="1600" b="1" dirty="0" err="1">
                          <a:solidFill>
                            <a:srgbClr val="003366"/>
                          </a:solidFill>
                        </a:rPr>
                        <a:t>миң</a:t>
                      </a:r>
                      <a:r>
                        <a:rPr lang="ru-RU" sz="1600" b="1" dirty="0">
                          <a:solidFill>
                            <a:srgbClr val="003366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rgbClr val="003366"/>
                          </a:solidFill>
                        </a:rPr>
                        <a:t>сомго</a:t>
                      </a:r>
                      <a:r>
                        <a:rPr lang="ru-RU" sz="1600" b="1" dirty="0">
                          <a:solidFill>
                            <a:srgbClr val="003366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rgbClr val="003366"/>
                          </a:solidFill>
                        </a:rPr>
                        <a:t>көп</a:t>
                      </a:r>
                      <a:r>
                        <a:rPr lang="ru-RU" sz="1600" b="1" dirty="0">
                          <a:solidFill>
                            <a:srgbClr val="003366"/>
                          </a:solidFill>
                        </a:rPr>
                        <a:t> </a:t>
                      </a:r>
                    </a:p>
                  </a:txBody>
                  <a:tcPr marL="82584" marR="82584" marT="41292" marB="41292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3366"/>
                          </a:solidFill>
                        </a:rPr>
                        <a:t>118,0 % </a:t>
                      </a:r>
                    </a:p>
                  </a:txBody>
                  <a:tcPr marL="82584" marR="82584" marT="41292" marB="41292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2073829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 rot="10800000" flipV="1">
            <a:off x="954743" y="470649"/>
            <a:ext cx="1076660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Бюджетке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салыктарды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чогултуу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боюнча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пландын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аткарылышы</a:t>
            </a:r>
            <a:endParaRPr kumimoji="0" lang="ru-RU" altLang="ru-RU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6091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67268" y="231051"/>
            <a:ext cx="1055793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Жергиликтүү</a:t>
            </a:r>
            <a:r>
              <a:rPr kumimoji="0" lang="ru-RU" altLang="ru-RU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бюджеттин</a:t>
            </a:r>
            <a:r>
              <a:rPr kumimoji="0" lang="ru-RU" altLang="ru-RU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200" b="1" i="0" u="none" strike="noStrike" cap="none" normalizeH="0" baseline="0" dirty="0" err="1">
                <a:ln>
                  <a:noFill/>
                </a:ln>
                <a:solidFill>
                  <a:srgbClr val="003366"/>
                </a:solidFill>
                <a:effectLst/>
                <a:latin typeface="Arial" panose="020B0604020202020204" pitchFamily="34" charset="0"/>
              </a:rPr>
              <a:t>кирешелер</a:t>
            </a:r>
            <a:r>
              <a:rPr kumimoji="0" lang="ru-RU" altLang="ru-RU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бөлүгүнүн</a:t>
            </a:r>
            <a:r>
              <a:rPr kumimoji="0" lang="ru-RU" altLang="ru-RU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аткарылышы</a:t>
            </a:r>
            <a:endParaRPr kumimoji="0" lang="ru-RU" altLang="ru-RU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43933" y="1386642"/>
            <a:ext cx="11760200" cy="6083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Жалпысынан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алганда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шаар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боюнча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киреше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бөлүгү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такталган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план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боюнча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 1млн  373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миң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сом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Кирешенин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түзүмдөрүндө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салыктык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салыктык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эмес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жана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активдер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жана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милдеттенмелерден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келип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түшүүлөр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626 млн  192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миң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сомду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түзүп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104%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аткарылган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Киреше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бөлүгүнүн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накталай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аткарылышы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626 млн 192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миң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сомду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түзгөн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анын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ичинен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салыктардын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келип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түшүүсү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289 млн 776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миң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сом,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такталган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план   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264 млн  977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миң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сомду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түзүп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24, 8 млн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сомго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ашык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аткарылып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109,4%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түздү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Салыктык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эмес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келип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түшүүлөр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атайын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каражаттар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менен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бирге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аткарылганы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98 млн 419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миң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сом 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планда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такталган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сумма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 млн 868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миң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сом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аткарылышы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109,5%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түзгөн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Республикалык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бюджеттен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келип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түшкөн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максаттуу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трансферттер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219 528,3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миң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сом,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аткарылышы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210 997,0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миң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сомду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түзүп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8531,3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миң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сом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акча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каражаты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республикалык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бюджеттке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кайтарылып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берилген</a:t>
            </a:r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ky-KG" sz="24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189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9C49B1-EB93-4EB7-8EC6-66D223B9D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932" y="609600"/>
            <a:ext cx="8495069" cy="880533"/>
          </a:xfrm>
        </p:spPr>
        <p:txBody>
          <a:bodyPr>
            <a:normAutofit fontScale="90000"/>
          </a:bodyPr>
          <a:lstStyle/>
          <a:p>
            <a:pPr lvl="0" defTabSz="914400" eaLnBrk="0" fontAlgn="base" hangingPunct="0">
              <a:spcAft>
                <a:spcPct val="0"/>
              </a:spcAft>
            </a:pPr>
            <a:br>
              <a:rPr lang="ru-RU" alt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77F71A-6B6F-4D9E-A699-9544EA6EE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266" y="491067"/>
            <a:ext cx="10608734" cy="555029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7000"/>
              </a:lnSpc>
              <a:buNone/>
            </a:pPr>
            <a:endParaRPr lang="ky-KG" sz="2400" b="1" u="sng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ky-KG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Жергиликтүү бюджеттин көлөмүн жогорулатуу боюнча: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ky-KG" sz="2400" b="1" dirty="0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2025-жылга жергиликтүү бюджет 316,5 млн сомго бекитилген</a:t>
            </a:r>
            <a:endParaRPr lang="ru-RU" sz="2400" b="1" dirty="0">
              <a:solidFill>
                <a:srgbClr val="003366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ky-KG" sz="2400" b="1" dirty="0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2026-жылдын жергиликтүү бюджетинин долбоору  420 млн 026 миң сомго пландалууда </a:t>
            </a:r>
            <a:endParaRPr lang="ru-RU" sz="2400" b="1" dirty="0">
              <a:solidFill>
                <a:srgbClr val="003366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ky-KG" sz="2400" b="1" dirty="0">
                <a:solidFill>
                  <a:srgbClr val="0033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+103 млн 526 миң сомго көп</a:t>
            </a:r>
          </a:p>
          <a:p>
            <a:pPr lvl="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ky-KG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kk-KZ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Негизги фонддорду жана негизги капиталга инвестицияларды</a:t>
            </a:r>
            <a:r>
              <a:rPr lang="ru-RU" alt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ишке киргизүү боюнча</a:t>
            </a:r>
            <a:endParaRPr lang="ky-KG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y-KG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2025-жылдын жыйынтыгы менен 2 млр 334 млн 911 миң сомду түздү</a:t>
            </a:r>
          </a:p>
          <a:p>
            <a:r>
              <a:rPr lang="ky-KG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2024-жылдын жыйынтыгына салыштырмалуу  301 млн. сомго көп</a:t>
            </a:r>
          </a:p>
          <a:p>
            <a:pPr marL="0" indent="0">
              <a:buNone/>
            </a:pPr>
            <a:endParaRPr lang="ky-KG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706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973" y="53428"/>
            <a:ext cx="7614139" cy="1514785"/>
          </a:xfrm>
          <a:ln>
            <a:noFill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pPr algn="ctr"/>
            <a:r>
              <a:rPr lang="ky-KG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«Өндүрүшкө жана инвестицияга ыңгайлуу шаар»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973" y="1568214"/>
            <a:ext cx="4133299" cy="51460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ky-KG" sz="2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Өндүрүш </a:t>
            </a:r>
          </a:p>
          <a:p>
            <a:pPr algn="just"/>
            <a:r>
              <a:rPr lang="ky-KG" sz="20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2025-жылдын январь- декабрь айларына   </a:t>
            </a:r>
            <a:r>
              <a:rPr lang="ky-KG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млрд 636</a:t>
            </a:r>
            <a:r>
              <a:rPr lang="ky-KG" b="1" dirty="0">
                <a:solidFill>
                  <a:srgbClr val="FF0000"/>
                </a:solidFill>
              </a:rPr>
              <a:t> млн 533 </a:t>
            </a:r>
            <a:r>
              <a:rPr lang="ky-KG" sz="20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сомго өнөр жай продукциясы өндүрүлдү</a:t>
            </a:r>
          </a:p>
          <a:p>
            <a:pPr algn="just"/>
            <a:r>
              <a:rPr lang="ky-KG" sz="20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2023-жылдын январь- декабрь айларына салыштырмалуу                 </a:t>
            </a:r>
            <a:r>
              <a:rPr lang="ky-KG" b="1" dirty="0">
                <a:solidFill>
                  <a:srgbClr val="FF0000"/>
                </a:solidFill>
              </a:rPr>
              <a:t>239 млн </a:t>
            </a:r>
            <a:r>
              <a:rPr lang="ky-KG" sz="20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сомго көп </a:t>
            </a:r>
          </a:p>
          <a:p>
            <a:pPr algn="just"/>
            <a:r>
              <a:rPr lang="ky-KG" sz="20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Өсүү ыргагы </a:t>
            </a:r>
            <a:r>
              <a:rPr lang="ky-KG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117,1 %</a:t>
            </a:r>
          </a:p>
          <a:p>
            <a:r>
              <a:rPr lang="ky-KG" sz="20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Өнөр жай продукциясынын физикалык көлөмүнүн индекси (ИФО) </a:t>
            </a:r>
            <a:r>
              <a:rPr lang="ky-KG" b="1" dirty="0">
                <a:solidFill>
                  <a:srgbClr val="FF0000"/>
                </a:solidFill>
              </a:rPr>
              <a:t>132,2 </a:t>
            </a:r>
            <a:r>
              <a:rPr lang="ky-KG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%</a:t>
            </a:r>
          </a:p>
          <a:p>
            <a:pPr marL="0" indent="0" algn="just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gray">
          <a:xfrm>
            <a:off x="4803285" y="5470017"/>
            <a:ext cx="18473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endParaRPr lang="en-US" altLang="zh-CN" sz="2800" b="1" i="1" dirty="0">
              <a:solidFill>
                <a:srgbClr val="FFFFFF"/>
              </a:solidFill>
              <a:latin typeface="Times New Roman" panose="02020603050405020304" pitchFamily="18" charset="0"/>
              <a:ea typeface="宋体" charset="-122"/>
              <a:cs typeface="Times New Roman" panose="02020603050405020304" pitchFamily="18" charset="0"/>
            </a:endParaRPr>
          </a:p>
        </p:txBody>
      </p:sp>
      <p:sp>
        <p:nvSpPr>
          <p:cNvPr id="35" name="Text Box 31"/>
          <p:cNvSpPr txBox="1">
            <a:spLocks noChangeArrowheads="1"/>
          </p:cNvSpPr>
          <p:nvPr/>
        </p:nvSpPr>
        <p:spPr bwMode="gray">
          <a:xfrm>
            <a:off x="10076708" y="5470017"/>
            <a:ext cx="18473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endParaRPr lang="en-US" altLang="zh-CN" sz="2800" b="1" i="1" dirty="0">
              <a:solidFill>
                <a:srgbClr val="FFFFFF"/>
              </a:solidFill>
              <a:latin typeface="Times New Roman" panose="02020603050405020304" pitchFamily="18" charset="0"/>
              <a:ea typeface="宋体" charset="-122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4215D7C-1F8A-4FC4-8E40-9FF07E54B9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4900" y="-61255"/>
            <a:ext cx="3467100" cy="29241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E9AC850-2051-4C27-B85F-2E87274946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25" b="29525"/>
          <a:stretch>
            <a:fillRect/>
          </a:stretch>
        </p:blipFill>
        <p:spPr>
          <a:xfrm>
            <a:off x="4635499" y="1400833"/>
            <a:ext cx="4089401" cy="29241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B1447B1-B743-4293-911F-2BC8EA65BF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6941" y="2602443"/>
            <a:ext cx="3169641" cy="21975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3D1236E-DA6A-4336-AD6A-03DC073F40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14" r="29814"/>
          <a:stretch>
            <a:fillRect/>
          </a:stretch>
        </p:blipFill>
        <p:spPr>
          <a:xfrm>
            <a:off x="4423319" y="4389041"/>
            <a:ext cx="4324264" cy="24689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E83BE45C-F2A9-4341-AA38-9ADE634DE6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2995" y="4911357"/>
            <a:ext cx="3339005" cy="19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261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6548718" cy="847726"/>
          </a:xfrm>
        </p:spPr>
        <p:txBody>
          <a:bodyPr>
            <a:normAutofit/>
          </a:bodyPr>
          <a:lstStyle/>
          <a:p>
            <a:pPr algn="ctr"/>
            <a:r>
              <a:rPr lang="ky-KG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Ири өндүрүш ишканалары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1194" y="685800"/>
            <a:ext cx="4101891" cy="6086475"/>
          </a:xfrm>
        </p:spPr>
        <p:txBody>
          <a:bodyPr>
            <a:normAutofit/>
          </a:bodyPr>
          <a:lstStyle/>
          <a:p>
            <a:r>
              <a:rPr lang="ky-KG" sz="16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«Каухар-Таш» ЖАК – жол, курулуш тармагы</a:t>
            </a:r>
          </a:p>
          <a:p>
            <a:r>
              <a:rPr lang="ky-KG" sz="16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«Дили» ЖЧК- жол, курулуш тармагы</a:t>
            </a:r>
          </a:p>
          <a:p>
            <a:r>
              <a:rPr lang="ky-KG" sz="16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«АЛМИКС» курулуш материалдарын чыгаруучу ишкана </a:t>
            </a:r>
          </a:p>
          <a:p>
            <a:r>
              <a:rPr lang="ky-KG" sz="16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«Модуль-Хаус» модулдук үйлөрду чыгаруучу ишкана</a:t>
            </a:r>
          </a:p>
          <a:p>
            <a:r>
              <a:rPr lang="ru-RU" sz="16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«Культ-Мега» </a:t>
            </a:r>
            <a:r>
              <a:rPr lang="ru-RU" sz="16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</a:t>
            </a:r>
            <a:r>
              <a:rPr lang="ru-RU" sz="16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мамычаларын</a:t>
            </a:r>
            <a:r>
              <a:rPr lang="ru-RU" sz="16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чыгаруучу</a:t>
            </a:r>
            <a:r>
              <a:rPr lang="ru-RU" sz="16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ишкана</a:t>
            </a:r>
            <a:endParaRPr lang="ru-RU" sz="16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y-KG" sz="16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«Бетон-Строй» ишканасы</a:t>
            </a:r>
          </a:p>
          <a:p>
            <a:r>
              <a:rPr lang="ky-KG" sz="16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«Оберон» ЖЧК – мөмө жемиш сактоочу логистикалык борбор</a:t>
            </a:r>
          </a:p>
          <a:p>
            <a:r>
              <a:rPr lang="ky-KG" sz="16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«Кыргыз-Бройлер»  тоок фермасы</a:t>
            </a:r>
          </a:p>
          <a:p>
            <a:r>
              <a:rPr lang="ky-KG" sz="16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«Агро-Куш» ЖЧКнын 2 ишканасы (инкубатория, тоок союучу ишкана) </a:t>
            </a:r>
          </a:p>
          <a:p>
            <a:r>
              <a:rPr lang="ky-KG" sz="16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«Балыкчы-Сүт» ЖЧК </a:t>
            </a:r>
          </a:p>
          <a:p>
            <a:r>
              <a:rPr lang="ky-KG" sz="16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«Авентис» ЖЧК тигүүчү ишкана</a:t>
            </a:r>
          </a:p>
          <a:p>
            <a:endParaRPr lang="ky-KG" sz="16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y-KG" sz="16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y-KG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y-KG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y-KG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y-KG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7A8F9542-FDCB-4F94-BCA4-7E6F5C88E63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854" y="2637402"/>
            <a:ext cx="4404918" cy="23618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78597CC-6463-4AE7-A0F9-7909E74437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751" y="0"/>
            <a:ext cx="5597365" cy="3039690"/>
          </a:xfrm>
          <a:prstGeom prst="rect">
            <a:avLst/>
          </a:prstGeom>
        </p:spPr>
      </p:pic>
      <p:pic>
        <p:nvPicPr>
          <p:cNvPr id="9" name="Объект 10">
            <a:extLst>
              <a:ext uri="{FF2B5EF4-FFF2-40B4-BE49-F238E27FC236}">
                <a16:creationId xmlns:a16="http://schemas.microsoft.com/office/drawing/2014/main" id="{071F7CEF-A546-4A4B-B36E-296F2B9BDB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904" y="597232"/>
            <a:ext cx="3944083" cy="4319209"/>
          </a:xfrm>
          <a:prstGeom prst="rect">
            <a:avLst/>
          </a:prstGeom>
        </p:spPr>
      </p:pic>
      <p:pic>
        <p:nvPicPr>
          <p:cNvPr id="10" name="Объект 14">
            <a:extLst>
              <a:ext uri="{FF2B5EF4-FFF2-40B4-BE49-F238E27FC236}">
                <a16:creationId xmlns:a16="http://schemas.microsoft.com/office/drawing/2014/main" id="{1414DCDC-6BAC-40E8-A498-EC42A56241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890" y="4165884"/>
            <a:ext cx="2872584" cy="269211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9DDD6D-7D20-43B1-8F44-3DB720DFFFE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916" y="4821514"/>
            <a:ext cx="3078528" cy="205272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5323746-220B-4882-883A-165FB2D302C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092" y="4331033"/>
            <a:ext cx="2896019" cy="2361818"/>
          </a:xfrm>
          <a:prstGeom prst="rect">
            <a:avLst/>
          </a:prstGeom>
        </p:spPr>
      </p:pic>
      <p:pic>
        <p:nvPicPr>
          <p:cNvPr id="11" name="Picture 2" descr="Птицефабрика ОсОО &quot;Агро Куш&quot;">
            <a:extLst>
              <a:ext uri="{FF2B5EF4-FFF2-40B4-BE49-F238E27FC236}">
                <a16:creationId xmlns:a16="http://schemas.microsoft.com/office/drawing/2014/main" id="{391C8BE6-528E-425D-97CB-82BA355D8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059" y="2593951"/>
            <a:ext cx="3078529" cy="2195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68271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76200" y="140981"/>
            <a:ext cx="60198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Жаңы</a:t>
            </a:r>
            <a:r>
              <a:rPr kumimoji="0" lang="ru-RU" altLang="ru-RU" sz="3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ачылган</a:t>
            </a:r>
            <a:r>
              <a:rPr kumimoji="0" lang="ru-RU" altLang="ru-RU" sz="3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өндүрүш</a:t>
            </a:r>
            <a:r>
              <a:rPr kumimoji="0" lang="ru-RU" altLang="ru-RU" sz="3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ишканалар</a:t>
            </a:r>
            <a:r>
              <a:rPr kumimoji="0" lang="ru-RU" altLang="ru-RU" sz="3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7B958C15-4D24-4E37-8BC7-E7147B03C733}"/>
              </a:ext>
            </a:extLst>
          </p:cNvPr>
          <p:cNvSpPr txBox="1">
            <a:spLocks/>
          </p:cNvSpPr>
          <p:nvPr/>
        </p:nvSpPr>
        <p:spPr>
          <a:xfrm>
            <a:off x="194733" y="939800"/>
            <a:ext cx="5545460" cy="5150449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ky-KG" sz="5500" b="1" dirty="0">
              <a:solidFill>
                <a:srgbClr val="003366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y-KG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«Бетон Строй» ишканасы</a:t>
            </a:r>
          </a:p>
          <a:p>
            <a:r>
              <a:rPr lang="ky-KG" sz="55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Инвестицияныны көлөмү:  123 млн сом</a:t>
            </a:r>
          </a:p>
          <a:p>
            <a:r>
              <a:rPr lang="ky-KG" sz="55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Багыты: Курулуш материалдары бетон өндүрүү, отсев, шагыл, жуулган кум чыгаруучу ишкана </a:t>
            </a:r>
          </a:p>
          <a:p>
            <a:r>
              <a:rPr lang="ky-KG" sz="55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Кубаттуулугу: </a:t>
            </a:r>
            <a:r>
              <a:rPr lang="ru-RU" sz="55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күнүнө</a:t>
            </a:r>
            <a:r>
              <a:rPr lang="ru-RU" sz="55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1500 куб метр бетон</a:t>
            </a:r>
            <a:endParaRPr lang="ky-KG" sz="55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y-KG" sz="55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Жумуш орду: 30-33</a:t>
            </a:r>
            <a:endParaRPr lang="ky-KG" sz="5500" dirty="0">
              <a:solidFill>
                <a:srgbClr val="003366"/>
              </a:solidFill>
            </a:endParaRPr>
          </a:p>
          <a:p>
            <a:r>
              <a:rPr lang="ky-KG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ЖЧК «Балык Форель Заводу»</a:t>
            </a:r>
            <a:endParaRPr lang="ru-RU" sz="7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500" dirty="0" err="1">
                <a:solidFill>
                  <a:srgbClr val="003366"/>
                </a:solidFill>
              </a:rPr>
              <a:t>Инвестицияныны</a:t>
            </a:r>
            <a:r>
              <a:rPr lang="ru-RU" sz="5500" dirty="0">
                <a:solidFill>
                  <a:srgbClr val="003366"/>
                </a:solidFill>
              </a:rPr>
              <a:t> </a:t>
            </a:r>
            <a:r>
              <a:rPr lang="ru-RU" sz="5500" dirty="0" err="1">
                <a:solidFill>
                  <a:srgbClr val="003366"/>
                </a:solidFill>
              </a:rPr>
              <a:t>көлөмү</a:t>
            </a:r>
            <a:r>
              <a:rPr lang="ru-RU" sz="5500" dirty="0">
                <a:solidFill>
                  <a:srgbClr val="003366"/>
                </a:solidFill>
              </a:rPr>
              <a:t>: 200,0 млн сом</a:t>
            </a:r>
          </a:p>
          <a:p>
            <a:r>
              <a:rPr lang="ky-KG" sz="5500" dirty="0">
                <a:solidFill>
                  <a:srgbClr val="003366"/>
                </a:solidFill>
              </a:rPr>
              <a:t>Багыты: экологиялык таза форель балыгын өстүрүү, кайра иштетүү</a:t>
            </a:r>
            <a:endParaRPr lang="ru-RU" sz="5500" dirty="0">
              <a:solidFill>
                <a:srgbClr val="003366"/>
              </a:solidFill>
            </a:endParaRPr>
          </a:p>
          <a:p>
            <a:r>
              <a:rPr lang="ky-KG" sz="55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Кубаттуулугу: жылына 7000 тонна балык иштетүү</a:t>
            </a:r>
          </a:p>
          <a:p>
            <a:r>
              <a:rPr lang="ky-KG" sz="55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Жумуш орду: 30-35</a:t>
            </a:r>
          </a:p>
          <a:p>
            <a:r>
              <a:rPr lang="ru-RU" altLang="ru-RU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ЖЧК Кыргыз Бройлер </a:t>
            </a:r>
            <a:r>
              <a:rPr lang="ru-RU" altLang="ru-RU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Балыкчы</a:t>
            </a:r>
            <a:r>
              <a:rPr lang="ru-RU" altLang="ru-RU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шаарына</a:t>
            </a:r>
            <a:r>
              <a:rPr lang="ru-RU" altLang="ru-RU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караштуу</a:t>
            </a:r>
            <a:r>
              <a:rPr lang="ru-RU" altLang="ru-RU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Ак </a:t>
            </a:r>
            <a:r>
              <a:rPr lang="ru-RU" altLang="ru-RU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Өлөн</a:t>
            </a:r>
            <a:r>
              <a:rPr lang="ru-RU" altLang="ru-RU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айылындагы</a:t>
            </a:r>
            <a:r>
              <a:rPr lang="ru-RU" altLang="ru-RU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асыл</a:t>
            </a:r>
            <a:r>
              <a:rPr lang="ru-RU" altLang="ru-RU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тукум</a:t>
            </a:r>
            <a:r>
              <a:rPr lang="ru-RU" altLang="ru-RU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канаттуулар</a:t>
            </a:r>
            <a:r>
              <a:rPr lang="ru-RU" altLang="ru-RU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заводу»</a:t>
            </a:r>
          </a:p>
          <a:p>
            <a:r>
              <a:rPr lang="ky-KG" sz="6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Инвестицияныны көлөмү:  381 млн сом</a:t>
            </a:r>
            <a:endParaRPr lang="ky-KG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y-KG" sz="6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Багыты: Жумуртка багытындагы канаттуулар чарбасы</a:t>
            </a:r>
          </a:p>
          <a:p>
            <a:r>
              <a:rPr lang="ky-KG" sz="6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Кубаттуулугу: 6 тоок сарайда 75 000 баш инкубациялык багыттагы канаттуулар багылат. </a:t>
            </a:r>
          </a:p>
          <a:p>
            <a:r>
              <a:rPr lang="ky-KG" sz="60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Жумуш орду: </a:t>
            </a:r>
            <a:r>
              <a:rPr lang="ky-KG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20-25 </a:t>
            </a:r>
          </a:p>
          <a:p>
            <a:endParaRPr lang="ky-KG" sz="55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y-KG" sz="55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D2315E3-D16B-4C99-A7C9-8091671DE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5799960" y="0"/>
            <a:ext cx="3218968" cy="3709357"/>
          </a:xfrm>
          <a:prstGeom prst="rect">
            <a:avLst/>
          </a:prstGeom>
        </p:spPr>
      </p:pic>
      <p:pic>
        <p:nvPicPr>
          <p:cNvPr id="14" name="Picture 4" descr="РЫБНОЕ ХОЗЯЙСТВО: ВЧЕРА, СЕГОДНЯ, ЗАВТРА » Кызылординские вести | Областная  газета">
            <a:extLst>
              <a:ext uri="{FF2B5EF4-FFF2-40B4-BE49-F238E27FC236}">
                <a16:creationId xmlns:a16="http://schemas.microsoft.com/office/drawing/2014/main" id="{80EB2964-2FCC-4595-9C7F-6990558631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193" y="3384730"/>
            <a:ext cx="3660236" cy="343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ED4B44A-641A-4A83-B797-9DC075AF17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928" y="-2896"/>
            <a:ext cx="3164066" cy="33876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1A6713D-BCD4-40AA-A947-D3E8442510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7186" y="3302000"/>
            <a:ext cx="2857812" cy="3511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2744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9477</TotalTime>
  <Words>1936</Words>
  <Application>Microsoft Office PowerPoint</Application>
  <PresentationFormat>Широкоэкранный</PresentationFormat>
  <Paragraphs>320</Paragraphs>
  <Slides>30</Slides>
  <Notes>6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42" baseType="lpstr">
      <vt:lpstr>宋体</vt:lpstr>
      <vt:lpstr>Arial</vt:lpstr>
      <vt:lpstr>Calibri</vt:lpstr>
      <vt:lpstr>Roboto</vt:lpstr>
      <vt:lpstr>Segoe UI Light</vt:lpstr>
      <vt:lpstr>Symbol</vt:lpstr>
      <vt:lpstr>Times New Roman</vt:lpstr>
      <vt:lpstr>Trebuchet MS</vt:lpstr>
      <vt:lpstr>Wingdings</vt:lpstr>
      <vt:lpstr>Wingdings 3</vt:lpstr>
      <vt:lpstr>Аспект</vt:lpstr>
      <vt:lpstr>Acrobat Document</vt:lpstr>
      <vt:lpstr>Презентация PowerPoint</vt:lpstr>
      <vt:lpstr>Презентация PowerPoint</vt:lpstr>
      <vt:lpstr> Өнүгүүнүн негизги багыттары:</vt:lpstr>
      <vt:lpstr>Презентация PowerPoint</vt:lpstr>
      <vt:lpstr>Жергиликтүү бюджеттин кирешелер бөлүгүнүн аткарылышы</vt:lpstr>
      <vt:lpstr> </vt:lpstr>
      <vt:lpstr>«Өндүрүшкө жана инвестицияга ыңгайлуу шаар»</vt:lpstr>
      <vt:lpstr>Ири өндүрүш ишканалары</vt:lpstr>
      <vt:lpstr>Презентация PowerPoint</vt:lpstr>
      <vt:lpstr>«Жашыл Экономика» багытында инвестиция</vt:lpstr>
      <vt:lpstr>Курулуш багытында инвестиция:</vt:lpstr>
      <vt:lpstr>Туризм инвестициясы</vt:lpstr>
      <vt:lpstr>Презентация PowerPoint</vt:lpstr>
      <vt:lpstr>Медицинадагы инвестиция </vt:lpstr>
      <vt:lpstr>Презентация PowerPoint</vt:lpstr>
      <vt:lpstr>Айыл чарба багыты боюнча:</vt:lpstr>
      <vt:lpstr>Презентация PowerPoint</vt:lpstr>
      <vt:lpstr>Шаар ичиндеги базарларды ирээтке келтирүү, заманбап ири соода базарын куруу</vt:lpstr>
      <vt:lpstr>Презентация PowerPoint</vt:lpstr>
      <vt:lpstr>Презентация PowerPoint</vt:lpstr>
      <vt:lpstr>Презентация PowerPoint</vt:lpstr>
      <vt:lpstr>Калктын жылуулук менен камсыздоо</vt:lpstr>
      <vt:lpstr>Толук капиталдык ремонттон өткөн шаардын ички жолдору:</vt:lpstr>
      <vt:lpstr>Презентация PowerPoint</vt:lpstr>
      <vt:lpstr>Презентация PowerPoint</vt:lpstr>
      <vt:lpstr>Презентация PowerPoint</vt:lpstr>
      <vt:lpstr>Алдыдагы пландар:</vt:lpstr>
      <vt:lpstr>Алдыдагы пландар:</vt:lpstr>
      <vt:lpstr>Алдыдагы пландар: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Балыкчы шаары</dc:title>
  <dc:creator>user</dc:creator>
  <cp:lastModifiedBy>Пользователь</cp:lastModifiedBy>
  <cp:revision>817</cp:revision>
  <cp:lastPrinted>2026-02-06T11:39:22Z</cp:lastPrinted>
  <dcterms:created xsi:type="dcterms:W3CDTF">2022-10-10T05:21:38Z</dcterms:created>
  <dcterms:modified xsi:type="dcterms:W3CDTF">2026-02-06T13:06:28Z</dcterms:modified>
</cp:coreProperties>
</file>